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0"/>
  </p:normalViewPr>
  <p:slideViewPr>
    <p:cSldViewPr snapToGrid="0" snapToObjects="1">
      <p:cViewPr varScale="1">
        <p:scale>
          <a:sx n="118" d="100"/>
          <a:sy n="118" d="100"/>
        </p:scale>
        <p:origin x="2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077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39829-190E-5E17-5964-A90A25EF3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EDF6A-097E-B8CB-CD3A-6E0D58D9C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31B83-C13C-8187-EC4C-945043A1E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8E8C5-67A4-DE70-0F94-E56BAD8738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91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67145-46EE-73AC-AFC0-0F4B54F14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0F7DBF-2448-C241-1FFA-F2DE02BDF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EF6F9B-DDC1-22C4-AC52-2EDF94621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6D6AF-E513-D099-B8AE-59CD19FC34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45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3" Type="http://schemas.openxmlformats.org/officeDocument/2006/relationships/image" Target="../media/image15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4" Type="http://schemas.openxmlformats.org/officeDocument/2006/relationships/image" Target="../media/image16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52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1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6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jpe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.png"/><Relationship Id="rId9" Type="http://schemas.openxmlformats.org/officeDocument/2006/relationships/image" Target="../media/image1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18" Type="http://schemas.openxmlformats.org/officeDocument/2006/relationships/image" Target="../media/image206.png"/><Relationship Id="rId3" Type="http://schemas.openxmlformats.org/officeDocument/2006/relationships/image" Target="../media/image192.png"/><Relationship Id="rId21" Type="http://schemas.openxmlformats.org/officeDocument/2006/relationships/image" Target="../media/image209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04.png"/><Relationship Id="rId20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5" Type="http://schemas.openxmlformats.org/officeDocument/2006/relationships/image" Target="../media/image203.png"/><Relationship Id="rId10" Type="http://schemas.openxmlformats.org/officeDocument/2006/relationships/image" Target="../media/image198.png"/><Relationship Id="rId19" Type="http://schemas.openxmlformats.org/officeDocument/2006/relationships/image" Target="../media/image207.png"/><Relationship Id="rId4" Type="http://schemas.openxmlformats.org/officeDocument/2006/relationships/image" Target="../media/image16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Relationship Id="rId22" Type="http://schemas.openxmlformats.org/officeDocument/2006/relationships/image" Target="../media/image2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9.png"/><Relationship Id="rId18" Type="http://schemas.openxmlformats.org/officeDocument/2006/relationships/image" Target="../media/image223.png"/><Relationship Id="rId3" Type="http://schemas.openxmlformats.org/officeDocument/2006/relationships/image" Target="../media/image211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1.png"/><Relationship Id="rId10" Type="http://schemas.openxmlformats.org/officeDocument/2006/relationships/image" Target="../media/image217.png"/><Relationship Id="rId4" Type="http://schemas.openxmlformats.org/officeDocument/2006/relationships/image" Target="../media/image16.png"/><Relationship Id="rId9" Type="http://schemas.openxmlformats.org/officeDocument/2006/relationships/image" Target="../media/image216.png"/><Relationship Id="rId1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27.png"/><Relationship Id="rId3" Type="http://schemas.openxmlformats.org/officeDocument/2006/relationships/image" Target="../media/image15.png"/><Relationship Id="rId21" Type="http://schemas.openxmlformats.org/officeDocument/2006/relationships/image" Target="../media/image48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4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1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0.png"/><Relationship Id="rId10" Type="http://schemas.openxmlformats.org/officeDocument/2006/relationships/image" Target="../media/image38.png"/><Relationship Id="rId19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15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5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jpe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16.png"/><Relationship Id="rId9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15.png"/><Relationship Id="rId7" Type="http://schemas.openxmlformats.org/officeDocument/2006/relationships/image" Target="../media/image7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4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15.png"/><Relationship Id="rId7" Type="http://schemas.openxmlformats.org/officeDocument/2006/relationships/image" Target="../media/image7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4.png"/><Relationship Id="rId4" Type="http://schemas.openxmlformats.org/officeDocument/2006/relationships/image" Target="../media/image16.png"/><Relationship Id="rId9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104.png"/><Relationship Id="rId3" Type="http://schemas.openxmlformats.org/officeDocument/2006/relationships/image" Target="../media/image82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10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28" Type="http://schemas.openxmlformats.org/officeDocument/2006/relationships/image" Target="../media/image106.jpe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16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107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113.png"/><Relationship Id="rId5" Type="http://schemas.openxmlformats.org/officeDocument/2006/relationships/image" Target="../media/image108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52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8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032" y="549607"/>
            <a:ext cx="1505535" cy="1539211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6425" y="3939163"/>
            <a:ext cx="1799949" cy="161809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3200" y="1714500"/>
            <a:ext cx="1219200" cy="1219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4229100"/>
            <a:ext cx="914400" cy="914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3200" y="3962400"/>
            <a:ext cx="609600" cy="609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647950"/>
            <a:ext cx="1219200" cy="38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7800" y="4286250"/>
            <a:ext cx="1524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8800" y="4133850"/>
            <a:ext cx="152400" cy="914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9800" y="4210050"/>
            <a:ext cx="152400" cy="762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4057650"/>
            <a:ext cx="152400" cy="1066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81800" y="4362450"/>
            <a:ext cx="1524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7855" y="6400800"/>
            <a:ext cx="114300" cy="1143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1628775" y="809624"/>
            <a:ext cx="8856345" cy="77152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11182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 </a:t>
            </a:r>
            <a:r>
              <a:rPr lang="en-US" sz="4400" b="1" dirty="0">
                <a:solidFill>
                  <a:srgbClr val="11182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Price </a:t>
            </a:r>
            <a:r>
              <a:rPr lang="en-US" sz="4500" b="1" dirty="0">
                <a:solidFill>
                  <a:srgbClr val="11182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Prediction</a:t>
            </a:r>
            <a:endParaRPr lang="en-US" sz="4500" dirty="0"/>
          </a:p>
        </p:txBody>
      </p:sp>
      <p:sp>
        <p:nvSpPr>
          <p:cNvPr id="19" name="Text 1"/>
          <p:cNvSpPr/>
          <p:nvPr/>
        </p:nvSpPr>
        <p:spPr>
          <a:xfrm>
            <a:off x="1706880" y="1613913"/>
            <a:ext cx="8489494" cy="130492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6000" b="1" dirty="0">
                <a:solidFill>
                  <a:srgbClr val="11182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using </a:t>
            </a:r>
            <a:r>
              <a:rPr lang="en-US" sz="5400" b="1" dirty="0">
                <a:solidFill>
                  <a:srgbClr val="11182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Machine Learning</a:t>
            </a:r>
            <a:endParaRPr lang="en-US" sz="5400" dirty="0"/>
          </a:p>
        </p:txBody>
      </p:sp>
      <p:sp>
        <p:nvSpPr>
          <p:cNvPr id="20" name="Text 2"/>
          <p:cNvSpPr/>
          <p:nvPr/>
        </p:nvSpPr>
        <p:spPr>
          <a:xfrm>
            <a:off x="2438399" y="2838450"/>
            <a:ext cx="7549455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Leveraging historical data and advanced algorithms to accurately estimate used car values</a:t>
            </a:r>
            <a:endParaRPr lang="en-US" sz="2000" dirty="0"/>
          </a:p>
        </p:txBody>
      </p:sp>
      <p:sp>
        <p:nvSpPr>
          <p:cNvPr id="22" name="Text 4"/>
          <p:cNvSpPr/>
          <p:nvPr/>
        </p:nvSpPr>
        <p:spPr>
          <a:xfrm>
            <a:off x="10178355" y="6362700"/>
            <a:ext cx="205061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Random Forest Regressor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19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62100"/>
            <a:ext cx="3606701" cy="4838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562100"/>
            <a:ext cx="3606701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" y="1704975"/>
            <a:ext cx="476250" cy="4762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179070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6010275"/>
            <a:ext cx="133350" cy="1333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2501" y="1562100"/>
            <a:ext cx="3606850" cy="4838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2501" y="1562100"/>
            <a:ext cx="3606850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5376" y="1704975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4913" y="1790700"/>
            <a:ext cx="25717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1101" y="6010275"/>
            <a:ext cx="114300" cy="1333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7950" y="1562100"/>
            <a:ext cx="3606701" cy="4838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7950" y="1562100"/>
            <a:ext cx="3606701" cy="762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70825" y="1704975"/>
            <a:ext cx="476250" cy="4762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08938" y="1790700"/>
            <a:ext cx="200025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6550" y="6010275"/>
            <a:ext cx="133350" cy="13335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457200" y="457200"/>
            <a:ext cx="1353312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 Models</a:t>
            </a:r>
            <a:endParaRPr lang="en-US" sz="3600" dirty="0"/>
          </a:p>
        </p:txBody>
      </p:sp>
      <p:sp>
        <p:nvSpPr>
          <p:cNvPr id="20" name="Text 1"/>
          <p:cNvSpPr/>
          <p:nvPr/>
        </p:nvSpPr>
        <p:spPr>
          <a:xfrm>
            <a:off x="1219200" y="1809750"/>
            <a:ext cx="199471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Linear Regression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685800" y="2552700"/>
            <a:ext cx="3149501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fundamental statistical model that establishes a linear relationship between independent features and the target variable (selling price).</a:t>
            </a:r>
            <a:endParaRPr lang="en-US" sz="1200" dirty="0"/>
          </a:p>
        </p:txBody>
      </p:sp>
      <p:sp>
        <p:nvSpPr>
          <p:cNvPr id="22" name="Text 3"/>
          <p:cNvSpPr/>
          <p:nvPr/>
        </p:nvSpPr>
        <p:spPr>
          <a:xfrm>
            <a:off x="685800" y="3619500"/>
            <a:ext cx="37794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 and interpretable model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685800" y="3848100"/>
            <a:ext cx="37794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Establishes baseline for comparison</a:t>
            </a:r>
            <a:endParaRPr lang="en-US" sz="1200" dirty="0"/>
          </a:p>
        </p:txBody>
      </p:sp>
      <p:sp>
        <p:nvSpPr>
          <p:cNvPr id="24" name="Text 5"/>
          <p:cNvSpPr/>
          <p:nvPr/>
        </p:nvSpPr>
        <p:spPr>
          <a:xfrm>
            <a:off x="685800" y="4076700"/>
            <a:ext cx="31495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Assumes linear relationship between features and target</a:t>
            </a:r>
            <a:endParaRPr lang="en-US" sz="1200" dirty="0"/>
          </a:p>
        </p:txBody>
      </p:sp>
      <p:sp>
        <p:nvSpPr>
          <p:cNvPr id="25" name="Text 6"/>
          <p:cNvSpPr/>
          <p:nvPr/>
        </p:nvSpPr>
        <p:spPr>
          <a:xfrm>
            <a:off x="895350" y="5981700"/>
            <a:ext cx="279284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Good starting point for regression tasks</a:t>
            </a:r>
            <a:endParaRPr lang="en-US" sz="1050" dirty="0"/>
          </a:p>
        </p:txBody>
      </p:sp>
      <p:sp>
        <p:nvSpPr>
          <p:cNvPr id="26" name="Text 7"/>
          <p:cNvSpPr/>
          <p:nvPr/>
        </p:nvSpPr>
        <p:spPr>
          <a:xfrm>
            <a:off x="5054501" y="1809750"/>
            <a:ext cx="148661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 Tree</a:t>
            </a:r>
            <a:endParaRPr lang="en-US" sz="1500" dirty="0"/>
          </a:p>
        </p:txBody>
      </p:sp>
      <p:sp>
        <p:nvSpPr>
          <p:cNvPr id="27" name="Text 8"/>
          <p:cNvSpPr/>
          <p:nvPr/>
        </p:nvSpPr>
        <p:spPr>
          <a:xfrm>
            <a:off x="4521101" y="2552700"/>
            <a:ext cx="31496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non-linear model that partitions the data into subsets based on feature values, creating a tree-like structure to make predictions.</a:t>
            </a:r>
            <a:endParaRPr lang="en-US" sz="1200" dirty="0"/>
          </a:p>
        </p:txBody>
      </p:sp>
      <p:sp>
        <p:nvSpPr>
          <p:cNvPr id="28" name="Text 9"/>
          <p:cNvSpPr/>
          <p:nvPr/>
        </p:nvSpPr>
        <p:spPr>
          <a:xfrm>
            <a:off x="4206136" y="3419475"/>
            <a:ext cx="37795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Captures complex, non-linear relationships</a:t>
            </a:r>
            <a:endParaRPr lang="en-US" sz="1200" dirty="0"/>
          </a:p>
        </p:txBody>
      </p:sp>
      <p:sp>
        <p:nvSpPr>
          <p:cNvPr id="29" name="Text 10"/>
          <p:cNvSpPr/>
          <p:nvPr/>
        </p:nvSpPr>
        <p:spPr>
          <a:xfrm>
            <a:off x="4521101" y="3619500"/>
            <a:ext cx="37795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and easy to understand</a:t>
            </a:r>
            <a:endParaRPr lang="en-US" sz="1200" dirty="0"/>
          </a:p>
        </p:txBody>
      </p:sp>
      <p:sp>
        <p:nvSpPr>
          <p:cNvPr id="30" name="Text 11"/>
          <p:cNvSpPr/>
          <p:nvPr/>
        </p:nvSpPr>
        <p:spPr>
          <a:xfrm>
            <a:off x="4521101" y="3848100"/>
            <a:ext cx="37795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 overfit the training data</a:t>
            </a:r>
            <a:endParaRPr lang="en-US" sz="1200" dirty="0"/>
          </a:p>
        </p:txBody>
      </p:sp>
      <p:sp>
        <p:nvSpPr>
          <p:cNvPr id="31" name="Text 12"/>
          <p:cNvSpPr/>
          <p:nvPr/>
        </p:nvSpPr>
        <p:spPr>
          <a:xfrm>
            <a:off x="4711601" y="5981700"/>
            <a:ext cx="33979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Partitions feature space into rectangular regions</a:t>
            </a:r>
            <a:endParaRPr lang="en-US" sz="1050" dirty="0"/>
          </a:p>
        </p:txBody>
      </p:sp>
      <p:sp>
        <p:nvSpPr>
          <p:cNvPr id="32" name="Text 13"/>
          <p:cNvSpPr/>
          <p:nvPr/>
        </p:nvSpPr>
        <p:spPr>
          <a:xfrm>
            <a:off x="8889950" y="1809750"/>
            <a:ext cx="16766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</a:t>
            </a:r>
            <a:endParaRPr lang="en-US" sz="1500" dirty="0"/>
          </a:p>
        </p:txBody>
      </p:sp>
      <p:sp>
        <p:nvSpPr>
          <p:cNvPr id="33" name="Text 14"/>
          <p:cNvSpPr/>
          <p:nvPr/>
        </p:nvSpPr>
        <p:spPr>
          <a:xfrm>
            <a:off x="8356550" y="2552700"/>
            <a:ext cx="3149501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ensemble learning method that builds multiple decision trees and combines their predictions to improve accuracy and reduce overfitting.</a:t>
            </a:r>
            <a:endParaRPr lang="en-US" sz="1200" dirty="0"/>
          </a:p>
        </p:txBody>
      </p:sp>
      <p:sp>
        <p:nvSpPr>
          <p:cNvPr id="34" name="Text 15"/>
          <p:cNvSpPr/>
          <p:nvPr/>
        </p:nvSpPr>
        <p:spPr>
          <a:xfrm>
            <a:off x="8356550" y="3619500"/>
            <a:ext cx="31495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Reduces overfitting compared to single decision trees</a:t>
            </a:r>
            <a:endParaRPr lang="en-US" sz="1200" dirty="0"/>
          </a:p>
        </p:txBody>
      </p:sp>
      <p:sp>
        <p:nvSpPr>
          <p:cNvPr id="35" name="Text 16"/>
          <p:cNvSpPr/>
          <p:nvPr/>
        </p:nvSpPr>
        <p:spPr>
          <a:xfrm>
            <a:off x="8356550" y="4076700"/>
            <a:ext cx="31495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performance in various regression problems</a:t>
            </a:r>
            <a:endParaRPr lang="en-US" sz="1200" dirty="0"/>
          </a:p>
        </p:txBody>
      </p:sp>
      <p:sp>
        <p:nvSpPr>
          <p:cNvPr id="36" name="Text 17"/>
          <p:cNvSpPr/>
          <p:nvPr/>
        </p:nvSpPr>
        <p:spPr>
          <a:xfrm>
            <a:off x="8356550" y="4533900"/>
            <a:ext cx="37794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to outliers and noisy data</a:t>
            </a:r>
            <a:endParaRPr lang="en-US" sz="1200" dirty="0"/>
          </a:p>
        </p:txBody>
      </p:sp>
      <p:sp>
        <p:nvSpPr>
          <p:cNvPr id="37" name="Text 18"/>
          <p:cNvSpPr/>
          <p:nvPr/>
        </p:nvSpPr>
        <p:spPr>
          <a:xfrm>
            <a:off x="8566100" y="5981700"/>
            <a:ext cx="303323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Often the best choice for complex datasets</a:t>
            </a:r>
            <a:endParaRPr lang="en-US" sz="1050" dirty="0"/>
          </a:p>
        </p:txBody>
      </p:sp>
      <p:sp>
        <p:nvSpPr>
          <p:cNvPr id="38" name="Text 19"/>
          <p:cNvSpPr/>
          <p:nvPr/>
        </p:nvSpPr>
        <p:spPr>
          <a:xfrm>
            <a:off x="11128772" y="6461671"/>
            <a:ext cx="932974" cy="2058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6666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Page 8 of 14</a:t>
            </a:r>
            <a:endParaRPr lang="en-US" sz="108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866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19200"/>
            <a:ext cx="1524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905000"/>
            <a:ext cx="3657600" cy="34861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0574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21717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873976"/>
            <a:ext cx="3352800" cy="2381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200" y="1905000"/>
            <a:ext cx="3657600" cy="34861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0" y="205740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3425" y="2171700"/>
            <a:ext cx="13335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9600" y="2857500"/>
            <a:ext cx="33528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9600" y="3238500"/>
            <a:ext cx="33528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9600" y="3619500"/>
            <a:ext cx="3352800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7200" y="1905000"/>
            <a:ext cx="3657600" cy="34861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29600" y="2057400"/>
            <a:ext cx="3810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34375" y="2171700"/>
            <a:ext cx="17145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9600" y="2857500"/>
            <a:ext cx="335280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9600" y="3238500"/>
            <a:ext cx="33528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9600" y="3619500"/>
            <a:ext cx="3352800" cy="381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5619750"/>
            <a:ext cx="11277600" cy="14097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457200" y="457200"/>
            <a:ext cx="1353312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Performance Evaluation</a:t>
            </a:r>
            <a:endParaRPr lang="en-US" sz="3600" dirty="0"/>
          </a:p>
        </p:txBody>
      </p:sp>
      <p:sp>
        <p:nvSpPr>
          <p:cNvPr id="22" name="Text 1"/>
          <p:cNvSpPr/>
          <p:nvPr/>
        </p:nvSpPr>
        <p:spPr>
          <a:xfrm>
            <a:off x="457200" y="1485900"/>
            <a:ext cx="13533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Comparing the performance of regression models using standard evaluation metrics: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1104900" y="2114550"/>
            <a:ext cx="94011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R² Score</a:t>
            </a:r>
            <a:endParaRPr lang="en-US" sz="1500" dirty="0"/>
          </a:p>
        </p:txBody>
      </p:sp>
      <p:sp>
        <p:nvSpPr>
          <p:cNvPr id="24" name="Text 3"/>
          <p:cNvSpPr/>
          <p:nvPr/>
        </p:nvSpPr>
        <p:spPr>
          <a:xfrm>
            <a:off x="609600" y="2552700"/>
            <a:ext cx="40233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Coefficient of determination. Higher is better.</a:t>
            </a:r>
            <a:endParaRPr lang="en-US" sz="1050" dirty="0"/>
          </a:p>
        </p:txBody>
      </p:sp>
      <p:sp>
        <p:nvSpPr>
          <p:cNvPr id="25" name="Text 4"/>
          <p:cNvSpPr/>
          <p:nvPr/>
        </p:nvSpPr>
        <p:spPr>
          <a:xfrm>
            <a:off x="4914900" y="2114550"/>
            <a:ext cx="64781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</a:rPr>
              <a:t>RMSE</a:t>
            </a:r>
            <a:endParaRPr lang="en-US" sz="1500" dirty="0"/>
          </a:p>
        </p:txBody>
      </p:sp>
      <p:sp>
        <p:nvSpPr>
          <p:cNvPr id="26" name="Text 5"/>
          <p:cNvSpPr/>
          <p:nvPr/>
        </p:nvSpPr>
        <p:spPr>
          <a:xfrm>
            <a:off x="4419600" y="2552700"/>
            <a:ext cx="40233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Mean Absolute Error. Lower is better.</a:t>
            </a:r>
            <a:endParaRPr lang="en-US" sz="1050" dirty="0"/>
          </a:p>
        </p:txBody>
      </p:sp>
      <p:sp>
        <p:nvSpPr>
          <p:cNvPr id="27" name="Text 6"/>
          <p:cNvSpPr/>
          <p:nvPr/>
        </p:nvSpPr>
        <p:spPr>
          <a:xfrm>
            <a:off x="4495800" y="2857500"/>
            <a:ext cx="247709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6896695" y="2857500"/>
            <a:ext cx="87570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ontserrat" pitchFamily="34" charset="0"/>
              </a:rPr>
              <a:t>RMSE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4495800" y="3238500"/>
            <a:ext cx="2972514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Linear Regression</a:t>
            </a:r>
            <a:endParaRPr lang="en-US" sz="1200" dirty="0"/>
          </a:p>
        </p:txBody>
      </p:sp>
      <p:sp>
        <p:nvSpPr>
          <p:cNvPr id="30" name="Text 9"/>
          <p:cNvSpPr/>
          <p:nvPr/>
        </p:nvSpPr>
        <p:spPr>
          <a:xfrm>
            <a:off x="6896695" y="3238500"/>
            <a:ext cx="87570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361789~</a:t>
            </a:r>
            <a:endParaRPr lang="en-US" sz="1200" dirty="0"/>
          </a:p>
        </p:txBody>
      </p:sp>
      <p:sp>
        <p:nvSpPr>
          <p:cNvPr id="31" name="Text 10"/>
          <p:cNvSpPr/>
          <p:nvPr/>
        </p:nvSpPr>
        <p:spPr>
          <a:xfrm>
            <a:off x="4495800" y="3619500"/>
            <a:ext cx="247709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 Tree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6896695" y="3619500"/>
            <a:ext cx="87570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301425~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4495800" y="4000500"/>
            <a:ext cx="247709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</a:t>
            </a:r>
            <a:endParaRPr lang="en-US" sz="1200" dirty="0"/>
          </a:p>
        </p:txBody>
      </p:sp>
      <p:sp>
        <p:nvSpPr>
          <p:cNvPr id="34" name="Text 13"/>
          <p:cNvSpPr/>
          <p:nvPr/>
        </p:nvSpPr>
        <p:spPr>
          <a:xfrm>
            <a:off x="6896695" y="4000500"/>
            <a:ext cx="87570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241614~</a:t>
            </a:r>
            <a:endParaRPr lang="en-US" sz="1200" dirty="0"/>
          </a:p>
        </p:txBody>
      </p:sp>
      <p:sp>
        <p:nvSpPr>
          <p:cNvPr id="35" name="Text 14"/>
          <p:cNvSpPr/>
          <p:nvPr/>
        </p:nvSpPr>
        <p:spPr>
          <a:xfrm>
            <a:off x="8724900" y="2114550"/>
            <a:ext cx="49541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MAE</a:t>
            </a:r>
            <a:endParaRPr lang="en-US" sz="1500" dirty="0"/>
          </a:p>
        </p:txBody>
      </p:sp>
      <p:sp>
        <p:nvSpPr>
          <p:cNvPr id="36" name="Text 15"/>
          <p:cNvSpPr/>
          <p:nvPr/>
        </p:nvSpPr>
        <p:spPr>
          <a:xfrm>
            <a:off x="8229600" y="2552700"/>
            <a:ext cx="40233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Mean Squared Error. Lower is better.</a:t>
            </a:r>
            <a:endParaRPr lang="en-US" sz="1050" dirty="0"/>
          </a:p>
        </p:txBody>
      </p:sp>
      <p:sp>
        <p:nvSpPr>
          <p:cNvPr id="37" name="Text 16"/>
          <p:cNvSpPr/>
          <p:nvPr/>
        </p:nvSpPr>
        <p:spPr>
          <a:xfrm>
            <a:off x="8305800" y="2857500"/>
            <a:ext cx="248825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</a:t>
            </a:r>
            <a:endParaRPr lang="en-US" sz="1200" dirty="0"/>
          </a:p>
        </p:txBody>
      </p:sp>
      <p:sp>
        <p:nvSpPr>
          <p:cNvPr id="38" name="Text 17"/>
          <p:cNvSpPr/>
          <p:nvPr/>
        </p:nvSpPr>
        <p:spPr>
          <a:xfrm>
            <a:off x="10717857" y="2857500"/>
            <a:ext cx="86454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ontserrat" pitchFamily="34" charset="0"/>
              </a:rPr>
              <a:t>MAE</a:t>
            </a:r>
            <a:endParaRPr lang="en-US" sz="1200" dirty="0"/>
          </a:p>
        </p:txBody>
      </p:sp>
      <p:sp>
        <p:nvSpPr>
          <p:cNvPr id="39" name="Text 18"/>
          <p:cNvSpPr/>
          <p:nvPr/>
        </p:nvSpPr>
        <p:spPr>
          <a:xfrm>
            <a:off x="8305800" y="3238500"/>
            <a:ext cx="298590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Linear Regression</a:t>
            </a:r>
            <a:endParaRPr lang="en-US" sz="1200" dirty="0"/>
          </a:p>
        </p:txBody>
      </p:sp>
      <p:sp>
        <p:nvSpPr>
          <p:cNvPr id="40" name="Text 19"/>
          <p:cNvSpPr/>
          <p:nvPr/>
        </p:nvSpPr>
        <p:spPr>
          <a:xfrm>
            <a:off x="10717857" y="3238500"/>
            <a:ext cx="86454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180845~</a:t>
            </a:r>
            <a:endParaRPr lang="en-US" sz="1200" dirty="0"/>
          </a:p>
        </p:txBody>
      </p:sp>
      <p:sp>
        <p:nvSpPr>
          <p:cNvPr id="41" name="Text 20"/>
          <p:cNvSpPr/>
          <p:nvPr/>
        </p:nvSpPr>
        <p:spPr>
          <a:xfrm>
            <a:off x="8305800" y="3619500"/>
            <a:ext cx="248825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 Tree</a:t>
            </a:r>
            <a:endParaRPr lang="en-US" sz="1200" dirty="0"/>
          </a:p>
        </p:txBody>
      </p:sp>
      <p:sp>
        <p:nvSpPr>
          <p:cNvPr id="42" name="Text 21"/>
          <p:cNvSpPr/>
          <p:nvPr/>
        </p:nvSpPr>
        <p:spPr>
          <a:xfrm>
            <a:off x="10717857" y="3619500"/>
            <a:ext cx="86454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150706~</a:t>
            </a:r>
            <a:endParaRPr lang="en-US" sz="1200" dirty="0"/>
          </a:p>
        </p:txBody>
      </p:sp>
      <p:sp>
        <p:nvSpPr>
          <p:cNvPr id="43" name="Text 22"/>
          <p:cNvSpPr/>
          <p:nvPr/>
        </p:nvSpPr>
        <p:spPr>
          <a:xfrm>
            <a:off x="8305800" y="4000500"/>
            <a:ext cx="248825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</a:t>
            </a:r>
            <a:endParaRPr lang="en-US" sz="1200" dirty="0"/>
          </a:p>
        </p:txBody>
      </p:sp>
      <p:sp>
        <p:nvSpPr>
          <p:cNvPr id="44" name="Text 23"/>
          <p:cNvSpPr/>
          <p:nvPr/>
        </p:nvSpPr>
        <p:spPr>
          <a:xfrm>
            <a:off x="10717857" y="4000500"/>
            <a:ext cx="86454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122313~</a:t>
            </a:r>
            <a:endParaRPr lang="en-US" sz="1200" dirty="0"/>
          </a:p>
        </p:txBody>
      </p:sp>
      <p:sp>
        <p:nvSpPr>
          <p:cNvPr id="45" name="Text 24"/>
          <p:cNvSpPr/>
          <p:nvPr/>
        </p:nvSpPr>
        <p:spPr>
          <a:xfrm>
            <a:off x="609600" y="5772150"/>
            <a:ext cx="10972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Findings</a:t>
            </a:r>
            <a:endParaRPr lang="en-US" sz="1500" dirty="0"/>
          </a:p>
        </p:txBody>
      </p:sp>
      <p:sp>
        <p:nvSpPr>
          <p:cNvPr id="46" name="Text 25"/>
          <p:cNvSpPr/>
          <p:nvPr/>
        </p:nvSpPr>
        <p:spPr>
          <a:xfrm>
            <a:off x="609600" y="6115050"/>
            <a:ext cx="13167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 Regressor achieved the highest R² score (~0.95), indicating superior predictive accuracy</a:t>
            </a:r>
            <a:endParaRPr lang="en-US" sz="1200" dirty="0"/>
          </a:p>
        </p:txBody>
      </p:sp>
      <p:sp>
        <p:nvSpPr>
          <p:cNvPr id="47" name="Text 26"/>
          <p:cNvSpPr/>
          <p:nvPr/>
        </p:nvSpPr>
        <p:spPr>
          <a:xfrm>
            <a:off x="609600" y="6381750"/>
            <a:ext cx="13167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 Tree Regressor performed better than Linear Regression across all metrics</a:t>
            </a:r>
            <a:endParaRPr lang="en-US" sz="1200" dirty="0"/>
          </a:p>
        </p:txBody>
      </p:sp>
      <p:sp>
        <p:nvSpPr>
          <p:cNvPr id="48" name="Text 27"/>
          <p:cNvSpPr/>
          <p:nvPr/>
        </p:nvSpPr>
        <p:spPr>
          <a:xfrm>
            <a:off x="609600" y="6648450"/>
            <a:ext cx="13167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 models typically outperform simpler regression techniques in car price prediction tasks</a:t>
            </a:r>
            <a:endParaRPr lang="en-US" sz="1200" dirty="0"/>
          </a:p>
        </p:txBody>
      </p:sp>
      <p:sp>
        <p:nvSpPr>
          <p:cNvPr id="49" name="Text 28"/>
          <p:cNvSpPr/>
          <p:nvPr/>
        </p:nvSpPr>
        <p:spPr>
          <a:xfrm>
            <a:off x="11128772" y="7090321"/>
            <a:ext cx="932974" cy="2058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6666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Page 9 of 14</a:t>
            </a:r>
            <a:endParaRPr lang="en-US" sz="108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818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19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" y="2333625"/>
            <a:ext cx="4762500" cy="2857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2333625"/>
            <a:ext cx="5410200" cy="8508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2487513"/>
            <a:ext cx="428625" cy="5429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1300" y="2601813"/>
            <a:ext cx="200025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3336875"/>
            <a:ext cx="5410200" cy="8508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3490764"/>
            <a:ext cx="485775" cy="5429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1300" y="3605064"/>
            <a:ext cx="257175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4340126"/>
            <a:ext cx="5410200" cy="850999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4494163"/>
            <a:ext cx="457200" cy="5429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91300" y="4608463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5343525"/>
            <a:ext cx="11277600" cy="1181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5543550"/>
            <a:ext cx="133350" cy="17145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457200" y="457200"/>
            <a:ext cx="11277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 &amp; Best Model</a:t>
            </a:r>
            <a:endParaRPr lang="en-US" sz="3600" dirty="0"/>
          </a:p>
        </p:txBody>
      </p:sp>
      <p:sp>
        <p:nvSpPr>
          <p:cNvPr id="17" name="Text 1"/>
          <p:cNvSpPr/>
          <p:nvPr/>
        </p:nvSpPr>
        <p:spPr>
          <a:xfrm>
            <a:off x="457200" y="1485900"/>
            <a:ext cx="11277600" cy="619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</a:t>
            </a:r>
            <a:r>
              <a:rPr lang="en-US" sz="1500" b="1" dirty="0">
                <a:solidFill>
                  <a:srgbClr val="7FB0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 Regressor</a:t>
            </a:r>
            <a:r>
              <a:rPr lang="en-US" sz="15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emerged as the best-performing model with an R² score of </a:t>
            </a:r>
            <a:r>
              <a:rPr lang="en-US" sz="1500" b="1" dirty="0">
                <a:solidFill>
                  <a:srgbClr val="7FB0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0.95</a:t>
            </a:r>
            <a:r>
              <a:rPr lang="en-US" sz="15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outperforming Linear Regression (~0.85) and Decision Tree (~0.92).</a:t>
            </a:r>
            <a:endParaRPr lang="en-US" sz="1500" dirty="0"/>
          </a:p>
        </p:txBody>
      </p:sp>
      <p:sp>
        <p:nvSpPr>
          <p:cNvPr id="18" name="Text 2"/>
          <p:cNvSpPr/>
          <p:nvPr/>
        </p:nvSpPr>
        <p:spPr>
          <a:xfrm>
            <a:off x="7058025" y="2511326"/>
            <a:ext cx="16766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</a:t>
            </a:r>
            <a:endParaRPr lang="en-US" sz="1500" dirty="0"/>
          </a:p>
        </p:txBody>
      </p:sp>
      <p:sp>
        <p:nvSpPr>
          <p:cNvPr id="19" name="Text 3"/>
          <p:cNvSpPr/>
          <p:nvPr/>
        </p:nvSpPr>
        <p:spPr>
          <a:xfrm>
            <a:off x="7058025" y="2778026"/>
            <a:ext cx="167663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R² score: 0.95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7115175" y="3514576"/>
            <a:ext cx="148661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 Tree</a:t>
            </a:r>
            <a:endParaRPr lang="en-US" sz="1500" dirty="0"/>
          </a:p>
        </p:txBody>
      </p:sp>
      <p:sp>
        <p:nvSpPr>
          <p:cNvPr id="21" name="Text 5"/>
          <p:cNvSpPr/>
          <p:nvPr/>
        </p:nvSpPr>
        <p:spPr>
          <a:xfrm>
            <a:off x="7115175" y="3781276"/>
            <a:ext cx="14866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R² score: 0.92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7086600" y="4517975"/>
            <a:ext cx="199471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Linear Regression</a:t>
            </a:r>
            <a:endParaRPr lang="en-US" sz="1500" dirty="0"/>
          </a:p>
        </p:txBody>
      </p:sp>
      <p:sp>
        <p:nvSpPr>
          <p:cNvPr id="23" name="Text 7"/>
          <p:cNvSpPr/>
          <p:nvPr/>
        </p:nvSpPr>
        <p:spPr>
          <a:xfrm>
            <a:off x="7086600" y="4784675"/>
            <a:ext cx="19947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R² score: 0.85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819150" y="5495925"/>
            <a:ext cx="10972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Random Forest Performed Best</a:t>
            </a:r>
            <a:endParaRPr lang="en-US" sz="1350" dirty="0"/>
          </a:p>
        </p:txBody>
      </p:sp>
      <p:sp>
        <p:nvSpPr>
          <p:cNvPr id="25" name="Text 9"/>
          <p:cNvSpPr/>
          <p:nvPr/>
        </p:nvSpPr>
        <p:spPr>
          <a:xfrm>
            <a:off x="647700" y="5838825"/>
            <a:ext cx="6629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Handles non-linear relationships well</a:t>
            </a:r>
            <a:endParaRPr lang="en-US" sz="1200" dirty="0"/>
          </a:p>
        </p:txBody>
      </p:sp>
      <p:sp>
        <p:nvSpPr>
          <p:cNvPr id="26" name="Text 10"/>
          <p:cNvSpPr/>
          <p:nvPr/>
        </p:nvSpPr>
        <p:spPr>
          <a:xfrm>
            <a:off x="6057900" y="5838825"/>
            <a:ext cx="6629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Reduces overfitting through ensemble averaging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647700" y="6143625"/>
            <a:ext cx="6629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Less sensitive to outliers in the data</a:t>
            </a:r>
            <a:endParaRPr lang="en-US" sz="1200" dirty="0"/>
          </a:p>
        </p:txBody>
      </p:sp>
      <p:sp>
        <p:nvSpPr>
          <p:cNvPr id="28" name="Text 12"/>
          <p:cNvSpPr/>
          <p:nvPr/>
        </p:nvSpPr>
        <p:spPr>
          <a:xfrm>
            <a:off x="6057900" y="6143625"/>
            <a:ext cx="6629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Properly captures interactions between features</a:t>
            </a:r>
            <a:endParaRPr lang="en-US" sz="1200" dirty="0"/>
          </a:p>
        </p:txBody>
      </p:sp>
      <p:sp>
        <p:nvSpPr>
          <p:cNvPr id="29" name="Text 13"/>
          <p:cNvSpPr/>
          <p:nvPr/>
        </p:nvSpPr>
        <p:spPr>
          <a:xfrm>
            <a:off x="11052572" y="6585496"/>
            <a:ext cx="1024414" cy="2058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6666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Page 10 of 14</a:t>
            </a:r>
            <a:endParaRPr lang="en-US" sz="108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77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19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904999"/>
            <a:ext cx="5554472" cy="4975771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1485900"/>
            <a:ext cx="5410200" cy="1066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16383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5113" y="1724025"/>
            <a:ext cx="200025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2705100"/>
            <a:ext cx="5410200" cy="1066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0" y="285750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6538" y="2943225"/>
            <a:ext cx="25717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3924300"/>
            <a:ext cx="5410200" cy="1066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407670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0825" y="4162425"/>
            <a:ext cx="228600" cy="3048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457200" y="457200"/>
            <a:ext cx="1353312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Importance Analysis</a:t>
            </a:r>
            <a:endParaRPr lang="en-US" sz="3600" dirty="0"/>
          </a:p>
        </p:txBody>
      </p:sp>
      <p:sp>
        <p:nvSpPr>
          <p:cNvPr id="17" name="Text 1"/>
          <p:cNvSpPr/>
          <p:nvPr/>
        </p:nvSpPr>
        <p:spPr>
          <a:xfrm>
            <a:off x="457200" y="1485900"/>
            <a:ext cx="64922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factors influencing car price prediction:</a:t>
            </a:r>
            <a:endParaRPr lang="en-US" sz="1500" dirty="0"/>
          </a:p>
        </p:txBody>
      </p:sp>
      <p:sp>
        <p:nvSpPr>
          <p:cNvPr id="18" name="Text 2"/>
          <p:cNvSpPr/>
          <p:nvPr/>
        </p:nvSpPr>
        <p:spPr>
          <a:xfrm>
            <a:off x="7105650" y="1638300"/>
            <a:ext cx="4476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</a:rPr>
              <a:t>Car age</a:t>
            </a:r>
            <a:endParaRPr lang="en-US" sz="1500" dirty="0"/>
          </a:p>
        </p:txBody>
      </p:sp>
      <p:sp>
        <p:nvSpPr>
          <p:cNvPr id="19" name="Text 3"/>
          <p:cNvSpPr/>
          <p:nvPr/>
        </p:nvSpPr>
        <p:spPr>
          <a:xfrm>
            <a:off x="7105650" y="1943100"/>
            <a:ext cx="4476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Newer cars command higher prices. Strong positive correlation between year and selling price.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7105650" y="2857500"/>
            <a:ext cx="4476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Kilometers Driven</a:t>
            </a:r>
            <a:endParaRPr lang="en-US" sz="1500" dirty="0"/>
          </a:p>
        </p:txBody>
      </p:sp>
      <p:sp>
        <p:nvSpPr>
          <p:cNvPr id="21" name="Text 5"/>
          <p:cNvSpPr/>
          <p:nvPr/>
        </p:nvSpPr>
        <p:spPr>
          <a:xfrm>
            <a:off x="7105650" y="3162300"/>
            <a:ext cx="4476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Higher mileage typically means lower value. Significant factor in determining car depreciation.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7105650" y="4076700"/>
            <a:ext cx="4476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Fuel Type</a:t>
            </a:r>
            <a:endParaRPr lang="en-US" sz="1500" dirty="0"/>
          </a:p>
        </p:txBody>
      </p:sp>
      <p:sp>
        <p:nvSpPr>
          <p:cNvPr id="23" name="Text 7"/>
          <p:cNvSpPr/>
          <p:nvPr/>
        </p:nvSpPr>
        <p:spPr>
          <a:xfrm>
            <a:off x="7105650" y="4381500"/>
            <a:ext cx="4476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Different fuels have varying costs and efficiency, impacting the overall value of the vehicle.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11052572" y="6880771"/>
            <a:ext cx="1024414" cy="2058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6666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Page 11 of 14</a:t>
            </a:r>
            <a:endParaRPr lang="en-US" sz="108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323B363-36AC-75F2-3CEB-7BBE26F50F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4850" y="2076450"/>
            <a:ext cx="4967986" cy="44767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600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19200"/>
            <a:ext cx="5715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562225"/>
            <a:ext cx="3555950" cy="33623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790825"/>
            <a:ext cx="666750" cy="6667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50" y="2952750"/>
            <a:ext cx="3238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3829050"/>
            <a:ext cx="6096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1338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7053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50482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7950" y="2562225"/>
            <a:ext cx="3555950" cy="33623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6550" y="2790825"/>
            <a:ext cx="666750" cy="6667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6100" y="2952750"/>
            <a:ext cx="247650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6550" y="3829050"/>
            <a:ext cx="609600" cy="38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46550" y="41338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46550" y="447675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46550" y="504825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78701" y="2562225"/>
            <a:ext cx="3556099" cy="336232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07301" y="2790825"/>
            <a:ext cx="580281" cy="6667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54492" y="2952750"/>
            <a:ext cx="285750" cy="3429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07301" y="3829050"/>
            <a:ext cx="609600" cy="381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07301" y="413385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07301" y="470535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07301" y="527685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6305550"/>
            <a:ext cx="11277600" cy="8382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457200" y="457200"/>
            <a:ext cx="1353312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Practical Applications</a:t>
            </a:r>
            <a:endParaRPr lang="en-US" sz="3600" dirty="0"/>
          </a:p>
        </p:txBody>
      </p:sp>
      <p:sp>
        <p:nvSpPr>
          <p:cNvPr id="27" name="Text 1"/>
          <p:cNvSpPr/>
          <p:nvPr/>
        </p:nvSpPr>
        <p:spPr>
          <a:xfrm>
            <a:off x="457200" y="1638300"/>
            <a:ext cx="11277600" cy="619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car price prediction model offers valuable applications for key stakeholders in the automotive market, enhancing efficiency and transparency for all parties involved.</a:t>
            </a:r>
            <a:endParaRPr lang="en-US" sz="1500" dirty="0"/>
          </a:p>
        </p:txBody>
      </p:sp>
      <p:sp>
        <p:nvSpPr>
          <p:cNvPr id="28" name="Text 2"/>
          <p:cNvSpPr/>
          <p:nvPr/>
        </p:nvSpPr>
        <p:spPr>
          <a:xfrm>
            <a:off x="1504950" y="3043238"/>
            <a:ext cx="2043113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Car Dealers</a:t>
            </a:r>
            <a:endParaRPr lang="en-US" sz="1800" dirty="0"/>
          </a:p>
        </p:txBody>
      </p:sp>
      <p:sp>
        <p:nvSpPr>
          <p:cNvPr id="29" name="Text 3"/>
          <p:cNvSpPr/>
          <p:nvPr/>
        </p:nvSpPr>
        <p:spPr>
          <a:xfrm>
            <a:off x="914400" y="4095750"/>
            <a:ext cx="2870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competitive prices based on accurate valuations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914400" y="4667250"/>
            <a:ext cx="314110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 data-driven pricing strategies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914400" y="5010150"/>
            <a:ext cx="2870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inventory management with accurate valuations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5365700" y="3043238"/>
            <a:ext cx="198185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Car Buyers</a:t>
            </a:r>
            <a:endParaRPr lang="en-US" sz="1800" dirty="0"/>
          </a:p>
        </p:txBody>
      </p:sp>
      <p:sp>
        <p:nvSpPr>
          <p:cNvPr id="33" name="Text 7"/>
          <p:cNvSpPr/>
          <p:nvPr/>
        </p:nvSpPr>
        <p:spPr>
          <a:xfrm>
            <a:off x="4775150" y="4095750"/>
            <a:ext cx="296822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 informed purchasing decisions</a:t>
            </a:r>
            <a:endParaRPr lang="en-US" sz="1200" dirty="0"/>
          </a:p>
        </p:txBody>
      </p:sp>
      <p:sp>
        <p:nvSpPr>
          <p:cNvPr id="34" name="Text 8"/>
          <p:cNvSpPr/>
          <p:nvPr/>
        </p:nvSpPr>
        <p:spPr>
          <a:xfrm>
            <a:off x="4775150" y="4438650"/>
            <a:ext cx="2870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Evaluate offered prices against market value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4775150" y="5010150"/>
            <a:ext cx="2870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 factors that influence car values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9139982" y="2890838"/>
            <a:ext cx="2366218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Market Transparency</a:t>
            </a:r>
            <a:endParaRPr lang="en-US" sz="1800" dirty="0"/>
          </a:p>
        </p:txBody>
      </p:sp>
      <p:sp>
        <p:nvSpPr>
          <p:cNvPr id="37" name="Text 11"/>
          <p:cNvSpPr/>
          <p:nvPr/>
        </p:nvSpPr>
        <p:spPr>
          <a:xfrm>
            <a:off x="8635901" y="4095750"/>
            <a:ext cx="287029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Standardize pricing across the used car market</a:t>
            </a:r>
            <a:endParaRPr lang="en-US" sz="1200" dirty="0"/>
          </a:p>
        </p:txBody>
      </p:sp>
      <p:sp>
        <p:nvSpPr>
          <p:cNvPr id="38" name="Text 12"/>
          <p:cNvSpPr/>
          <p:nvPr/>
        </p:nvSpPr>
        <p:spPr>
          <a:xfrm>
            <a:off x="8635901" y="4667250"/>
            <a:ext cx="287029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objective valuations regardless of seller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8635901" y="5238750"/>
            <a:ext cx="287029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trust in the buying and selling process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609600" y="6457950"/>
            <a:ext cx="109728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"The model serves as a valuable tool for car dealers to set competitive prices and for buyers to make informed purchasing decisions, thereby enhancing efficiency and transparency in the used car market."</a:t>
            </a:r>
            <a:endParaRPr lang="en-US" sz="1350" dirty="0"/>
          </a:p>
        </p:txBody>
      </p:sp>
      <p:sp>
        <p:nvSpPr>
          <p:cNvPr id="41" name="Text 15"/>
          <p:cNvSpPr/>
          <p:nvPr/>
        </p:nvSpPr>
        <p:spPr>
          <a:xfrm>
            <a:off x="11052572" y="7204621"/>
            <a:ext cx="1024414" cy="2058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6666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Page 12 of 14</a:t>
            </a:r>
            <a:endParaRPr lang="en-US" sz="108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008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19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176463"/>
            <a:ext cx="3606701" cy="27193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405063"/>
            <a:ext cx="666750" cy="6667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50" y="2566988"/>
            <a:ext cx="3238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591050"/>
            <a:ext cx="3149501" cy="76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591050"/>
            <a:ext cx="2362051" cy="76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2501" y="2176463"/>
            <a:ext cx="3606850" cy="271938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1101" y="2405063"/>
            <a:ext cx="666750" cy="666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1601" y="2566988"/>
            <a:ext cx="2857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1101" y="4591050"/>
            <a:ext cx="3149650" cy="76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1101" y="4591050"/>
            <a:ext cx="2519660" cy="76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7950" y="2176463"/>
            <a:ext cx="3606701" cy="271938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6550" y="2405063"/>
            <a:ext cx="666750" cy="6667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47050" y="2566988"/>
            <a:ext cx="285750" cy="342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56550" y="4591050"/>
            <a:ext cx="3149501" cy="76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6550" y="4591050"/>
            <a:ext cx="2099667" cy="76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5200650"/>
            <a:ext cx="11277600" cy="119062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7700" y="5391150"/>
            <a:ext cx="666750" cy="6667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8200" y="5553075"/>
            <a:ext cx="285750" cy="3429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457200" y="457200"/>
            <a:ext cx="11277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Enhancements</a:t>
            </a:r>
            <a:endParaRPr lang="en-US" sz="3600" dirty="0"/>
          </a:p>
        </p:txBody>
      </p:sp>
      <p:sp>
        <p:nvSpPr>
          <p:cNvPr id="23" name="Text 1"/>
          <p:cNvSpPr/>
          <p:nvPr/>
        </p:nvSpPr>
        <p:spPr>
          <a:xfrm>
            <a:off x="457200" y="1562100"/>
            <a:ext cx="13533120" cy="3095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Potential improvements to enhance prediction accuracy and model robustness.</a:t>
            </a:r>
            <a:endParaRPr lang="en-US" sz="1500" dirty="0"/>
          </a:p>
        </p:txBody>
      </p:sp>
      <p:sp>
        <p:nvSpPr>
          <p:cNvPr id="24" name="Text 2"/>
          <p:cNvSpPr/>
          <p:nvPr/>
        </p:nvSpPr>
        <p:spPr>
          <a:xfrm>
            <a:off x="1504950" y="2676525"/>
            <a:ext cx="276891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Regional Data Integration</a:t>
            </a:r>
            <a:endParaRPr lang="en-US" sz="1500" dirty="0"/>
          </a:p>
        </p:txBody>
      </p:sp>
      <p:sp>
        <p:nvSpPr>
          <p:cNvPr id="25" name="Text 3"/>
          <p:cNvSpPr/>
          <p:nvPr/>
        </p:nvSpPr>
        <p:spPr>
          <a:xfrm>
            <a:off x="723900" y="3367088"/>
            <a:ext cx="373368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Include regional economic indicators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723900" y="3671888"/>
            <a:ext cx="373368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Account for local market conditions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685800" y="4362450"/>
            <a:ext cx="377940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Priority</a:t>
            </a:r>
            <a:endParaRPr lang="en-US" sz="1050" dirty="0"/>
          </a:p>
        </p:txBody>
      </p:sp>
      <p:sp>
        <p:nvSpPr>
          <p:cNvPr id="28" name="Text 6"/>
          <p:cNvSpPr/>
          <p:nvPr/>
        </p:nvSpPr>
        <p:spPr>
          <a:xfrm>
            <a:off x="5340251" y="2676525"/>
            <a:ext cx="251549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Demand Trends</a:t>
            </a:r>
            <a:endParaRPr lang="en-US" sz="1500" dirty="0"/>
          </a:p>
        </p:txBody>
      </p:sp>
      <p:sp>
        <p:nvSpPr>
          <p:cNvPr id="29" name="Text 7"/>
          <p:cNvSpPr/>
          <p:nvPr/>
        </p:nvSpPr>
        <p:spPr>
          <a:xfrm>
            <a:off x="4559201" y="3367088"/>
            <a:ext cx="37338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current market demand data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4559201" y="3671888"/>
            <a:ext cx="3111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Capture seasonal and trend-based variations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4521101" y="4362450"/>
            <a:ext cx="37795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Priority</a:t>
            </a:r>
            <a:endParaRPr lang="en-US" sz="1050" dirty="0"/>
          </a:p>
        </p:txBody>
      </p:sp>
      <p:sp>
        <p:nvSpPr>
          <p:cNvPr id="32" name="Text 10"/>
          <p:cNvSpPr/>
          <p:nvPr/>
        </p:nvSpPr>
        <p:spPr>
          <a:xfrm>
            <a:off x="9175700" y="2676525"/>
            <a:ext cx="21591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Modeling</a:t>
            </a:r>
            <a:endParaRPr lang="en-US" sz="1500" dirty="0"/>
          </a:p>
        </p:txBody>
      </p:sp>
      <p:sp>
        <p:nvSpPr>
          <p:cNvPr id="33" name="Text 11"/>
          <p:cNvSpPr/>
          <p:nvPr/>
        </p:nvSpPr>
        <p:spPr>
          <a:xfrm>
            <a:off x="8394650" y="3367088"/>
            <a:ext cx="373368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advanced ensemble techniques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8394650" y="3671888"/>
            <a:ext cx="373368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deep learning models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8356550" y="4362450"/>
            <a:ext cx="377940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Priority</a:t>
            </a:r>
            <a:endParaRPr lang="en-US" sz="1050" dirty="0"/>
          </a:p>
        </p:txBody>
      </p:sp>
      <p:sp>
        <p:nvSpPr>
          <p:cNvPr id="36" name="Text 14"/>
          <p:cNvSpPr/>
          <p:nvPr/>
        </p:nvSpPr>
        <p:spPr>
          <a:xfrm>
            <a:off x="1466850" y="5529263"/>
            <a:ext cx="553658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Granular Vehicle Specifications</a:t>
            </a:r>
            <a:endParaRPr lang="en-US" sz="1500" dirty="0"/>
          </a:p>
        </p:txBody>
      </p:sp>
      <p:sp>
        <p:nvSpPr>
          <p:cNvPr id="37" name="Text 15"/>
          <p:cNvSpPr/>
          <p:nvPr/>
        </p:nvSpPr>
        <p:spPr>
          <a:xfrm>
            <a:off x="1466850" y="5834063"/>
            <a:ext cx="553658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more detailed vehicle specifications for improved accuracy.</a:t>
            </a:r>
            <a:endParaRPr lang="en-US" sz="1200" dirty="0"/>
          </a:p>
        </p:txBody>
      </p:sp>
      <p:sp>
        <p:nvSpPr>
          <p:cNvPr id="38" name="Text 16"/>
          <p:cNvSpPr/>
          <p:nvPr/>
        </p:nvSpPr>
        <p:spPr>
          <a:xfrm>
            <a:off x="11052572" y="6604546"/>
            <a:ext cx="1024414" cy="2058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6666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Page 13 of 14</a:t>
            </a:r>
            <a:endParaRPr lang="en-US" sz="108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151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19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333625"/>
            <a:ext cx="5524500" cy="18478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562225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25" y="264795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3762375"/>
            <a:ext cx="5067300" cy="95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3762375"/>
            <a:ext cx="4813846" cy="95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2333625"/>
            <a:ext cx="5524500" cy="18478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2562225"/>
            <a:ext cx="476250" cy="4762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2725" y="264795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905375"/>
            <a:ext cx="3810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503872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68677" y="4905375"/>
            <a:ext cx="419100" cy="457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2977" y="5038725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18204" y="4905375"/>
            <a:ext cx="4191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2504" y="5038725"/>
            <a:ext cx="1905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5667375"/>
            <a:ext cx="11277600" cy="9906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457200" y="457200"/>
            <a:ext cx="11277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&amp; Impact</a:t>
            </a:r>
            <a:endParaRPr lang="en-US" sz="3600" dirty="0"/>
          </a:p>
        </p:txBody>
      </p:sp>
      <p:sp>
        <p:nvSpPr>
          <p:cNvPr id="20" name="Text 1"/>
          <p:cNvSpPr/>
          <p:nvPr/>
        </p:nvSpPr>
        <p:spPr>
          <a:xfrm>
            <a:off x="457200" y="1485900"/>
            <a:ext cx="11277600" cy="619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project successfully developed a </a:t>
            </a:r>
            <a:r>
              <a:rPr lang="en-US" sz="1500" b="1" dirty="0">
                <a:solidFill>
                  <a:srgbClr val="7FB0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 model for predicting used car prices</a:t>
            </a:r>
            <a:r>
              <a:rPr lang="en-US" sz="15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with the Random Forest Regressor achieving an impressive R² score of approximately 0.95.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1314450" y="2667000"/>
            <a:ext cx="212151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Performance</a:t>
            </a:r>
            <a:endParaRPr lang="en-US" sz="1500" dirty="0"/>
          </a:p>
        </p:txBody>
      </p:sp>
      <p:sp>
        <p:nvSpPr>
          <p:cNvPr id="22" name="Text 3"/>
          <p:cNvSpPr/>
          <p:nvPr/>
        </p:nvSpPr>
        <p:spPr>
          <a:xfrm>
            <a:off x="685800" y="3190875"/>
            <a:ext cx="5067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 Regressor demonstrated superior accuracy with R² score of ~0.95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7067550" y="2667000"/>
            <a:ext cx="135927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Insights</a:t>
            </a:r>
            <a:endParaRPr lang="en-US" sz="1500" dirty="0"/>
          </a:p>
        </p:txBody>
      </p:sp>
      <p:sp>
        <p:nvSpPr>
          <p:cNvPr id="24" name="Text 5"/>
          <p:cNvSpPr/>
          <p:nvPr/>
        </p:nvSpPr>
        <p:spPr>
          <a:xfrm>
            <a:off x="6438900" y="3190875"/>
            <a:ext cx="6080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Year, km driven, and fuel type significantly influence price</a:t>
            </a:r>
            <a:endParaRPr lang="en-US" sz="1200" dirty="0"/>
          </a:p>
        </p:txBody>
      </p:sp>
      <p:sp>
        <p:nvSpPr>
          <p:cNvPr id="25" name="Text 6"/>
          <p:cNvSpPr/>
          <p:nvPr/>
        </p:nvSpPr>
        <p:spPr>
          <a:xfrm>
            <a:off x="6438900" y="3457575"/>
            <a:ext cx="6080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transmission commands higher prices</a:t>
            </a:r>
            <a:endParaRPr lang="en-US" sz="1200" dirty="0"/>
          </a:p>
        </p:txBody>
      </p:sp>
      <p:sp>
        <p:nvSpPr>
          <p:cNvPr id="26" name="Text 7"/>
          <p:cNvSpPr/>
          <p:nvPr/>
        </p:nvSpPr>
        <p:spPr>
          <a:xfrm>
            <a:off x="6438900" y="3724275"/>
            <a:ext cx="6080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 owner cars retain more value</a:t>
            </a:r>
            <a:endParaRPr lang="en-US" sz="1200" dirty="0"/>
          </a:p>
        </p:txBody>
      </p:sp>
      <p:sp>
        <p:nvSpPr>
          <p:cNvPr id="27" name="Text 8"/>
          <p:cNvSpPr/>
          <p:nvPr/>
        </p:nvSpPr>
        <p:spPr>
          <a:xfrm>
            <a:off x="457200" y="4486275"/>
            <a:ext cx="1127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 &amp; Applications</a:t>
            </a:r>
            <a:endParaRPr lang="en-US" sz="1500" dirty="0"/>
          </a:p>
        </p:txBody>
      </p:sp>
      <p:sp>
        <p:nvSpPr>
          <p:cNvPr id="28" name="Text 9"/>
          <p:cNvSpPr/>
          <p:nvPr/>
        </p:nvSpPr>
        <p:spPr>
          <a:xfrm>
            <a:off x="952500" y="5000625"/>
            <a:ext cx="27787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pricing for dealers</a:t>
            </a:r>
            <a:endParaRPr lang="en-US" sz="1350" dirty="0"/>
          </a:p>
        </p:txBody>
      </p:sp>
      <p:sp>
        <p:nvSpPr>
          <p:cNvPr id="29" name="Text 10"/>
          <p:cNvSpPr/>
          <p:nvPr/>
        </p:nvSpPr>
        <p:spPr>
          <a:xfrm>
            <a:off x="5902077" y="5000625"/>
            <a:ext cx="22986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Informed buyer decisions</a:t>
            </a:r>
            <a:endParaRPr lang="en-US" sz="1350" dirty="0"/>
          </a:p>
        </p:txBody>
      </p:sp>
      <p:sp>
        <p:nvSpPr>
          <p:cNvPr id="30" name="Text 11"/>
          <p:cNvSpPr/>
          <p:nvPr/>
        </p:nvSpPr>
        <p:spPr>
          <a:xfrm>
            <a:off x="10451604" y="5000625"/>
            <a:ext cx="15398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efficiency</a:t>
            </a:r>
            <a:endParaRPr lang="en-US" sz="1350" dirty="0"/>
          </a:p>
        </p:txBody>
      </p:sp>
      <p:sp>
        <p:nvSpPr>
          <p:cNvPr id="31" name="Text 12"/>
          <p:cNvSpPr/>
          <p:nvPr/>
        </p:nvSpPr>
        <p:spPr>
          <a:xfrm>
            <a:off x="685800" y="5895975"/>
            <a:ext cx="10820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"This model offers a data-driven approach to an otherwise complex and often inefficient manual estimation process, enhancing transparency and efficiency in the used car market."</a:t>
            </a:r>
            <a:endParaRPr lang="en-US" sz="1350" dirty="0"/>
          </a:p>
        </p:txBody>
      </p:sp>
      <p:sp>
        <p:nvSpPr>
          <p:cNvPr id="32" name="Text 13"/>
          <p:cNvSpPr/>
          <p:nvPr/>
        </p:nvSpPr>
        <p:spPr>
          <a:xfrm>
            <a:off x="11052572" y="6718846"/>
            <a:ext cx="1024414" cy="2058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6666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Page 14 of 14</a:t>
            </a:r>
            <a:endParaRPr lang="en-US" sz="108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19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486025"/>
            <a:ext cx="3606701" cy="19716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800" y="2714625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6725" y="2828925"/>
            <a:ext cx="2476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501" y="2486025"/>
            <a:ext cx="3606850" cy="19716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0101" y="2714625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2976" y="2828925"/>
            <a:ext cx="2857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7950" y="2486025"/>
            <a:ext cx="3606701" cy="197167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5551" y="2714625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88426" y="2828925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4762500"/>
            <a:ext cx="3810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" y="489585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97227" y="4762500"/>
            <a:ext cx="38100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11527" y="489585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56155" y="4762500"/>
            <a:ext cx="3810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70455" y="4895850"/>
            <a:ext cx="152400" cy="1524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457200" y="457200"/>
            <a:ext cx="11277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3600" dirty="0"/>
          </a:p>
        </p:txBody>
      </p:sp>
      <p:sp>
        <p:nvSpPr>
          <p:cNvPr id="20" name="Text 1"/>
          <p:cNvSpPr/>
          <p:nvPr/>
        </p:nvSpPr>
        <p:spPr>
          <a:xfrm>
            <a:off x="457200" y="1562100"/>
            <a:ext cx="11277600" cy="619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regression-based machine learning project aimed at predicting the selling prices of used cars by analyzing CarDekho listings. The model helps car dealers and buyers make data-driven decisions.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1916311" y="3429000"/>
            <a:ext cx="82599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</a:t>
            </a:r>
            <a:endParaRPr lang="en-US" sz="1500" dirty="0"/>
          </a:p>
        </p:txBody>
      </p:sp>
      <p:sp>
        <p:nvSpPr>
          <p:cNvPr id="22" name="Text 3"/>
          <p:cNvSpPr/>
          <p:nvPr/>
        </p:nvSpPr>
        <p:spPr>
          <a:xfrm>
            <a:off x="685800" y="3771900"/>
            <a:ext cx="31495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collection of used car listings from CarDekho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5848945" y="3429000"/>
            <a:ext cx="5927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</a:t>
            </a:r>
            <a:endParaRPr lang="en-US" sz="1500" dirty="0"/>
          </a:p>
        </p:txBody>
      </p:sp>
      <p:sp>
        <p:nvSpPr>
          <p:cNvPr id="24" name="Text 5"/>
          <p:cNvSpPr/>
          <p:nvPr/>
        </p:nvSpPr>
        <p:spPr>
          <a:xfrm>
            <a:off x="4521101" y="3771900"/>
            <a:ext cx="3149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Python, Pandas, NumPy, Matplotlib, Seaborn, Scikit-learn</a:t>
            </a:r>
            <a:endParaRPr lang="en-US" sz="1200" dirty="0"/>
          </a:p>
        </p:txBody>
      </p:sp>
      <p:sp>
        <p:nvSpPr>
          <p:cNvPr id="25" name="Text 6"/>
          <p:cNvSpPr/>
          <p:nvPr/>
        </p:nvSpPr>
        <p:spPr>
          <a:xfrm>
            <a:off x="9486751" y="3429000"/>
            <a:ext cx="106691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Approach</a:t>
            </a:r>
            <a:endParaRPr lang="en-US" sz="1500" dirty="0"/>
          </a:p>
        </p:txBody>
      </p:sp>
      <p:sp>
        <p:nvSpPr>
          <p:cNvPr id="26" name="Text 7"/>
          <p:cNvSpPr/>
          <p:nvPr/>
        </p:nvSpPr>
        <p:spPr>
          <a:xfrm>
            <a:off x="8356550" y="3771900"/>
            <a:ext cx="31495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Regression modeling to establish relationships between car features and selling price</a:t>
            </a:r>
            <a:endParaRPr lang="en-US" sz="1200" dirty="0"/>
          </a:p>
        </p:txBody>
      </p:sp>
      <p:sp>
        <p:nvSpPr>
          <p:cNvPr id="27" name="Text 8"/>
          <p:cNvSpPr/>
          <p:nvPr/>
        </p:nvSpPr>
        <p:spPr>
          <a:xfrm>
            <a:off x="952500" y="4857750"/>
            <a:ext cx="172682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pricing</a:t>
            </a:r>
            <a:endParaRPr lang="en-US" sz="1350" dirty="0"/>
          </a:p>
        </p:txBody>
      </p:sp>
      <p:sp>
        <p:nvSpPr>
          <p:cNvPr id="28" name="Text 9"/>
          <p:cNvSpPr/>
          <p:nvPr/>
        </p:nvSpPr>
        <p:spPr>
          <a:xfrm>
            <a:off x="5692527" y="4857750"/>
            <a:ext cx="17495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pricing</a:t>
            </a:r>
            <a:endParaRPr lang="en-US" sz="1350" dirty="0"/>
          </a:p>
        </p:txBody>
      </p:sp>
      <p:sp>
        <p:nvSpPr>
          <p:cNvPr id="29" name="Text 10"/>
          <p:cNvSpPr/>
          <p:nvPr/>
        </p:nvSpPr>
        <p:spPr>
          <a:xfrm>
            <a:off x="10451455" y="4857750"/>
            <a:ext cx="15398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efficiency</a:t>
            </a:r>
            <a:endParaRPr lang="en-US" sz="1350" dirty="0"/>
          </a:p>
        </p:txBody>
      </p:sp>
      <p:sp>
        <p:nvSpPr>
          <p:cNvPr id="30" name="Text 11"/>
          <p:cNvSpPr/>
          <p:nvPr/>
        </p:nvSpPr>
        <p:spPr>
          <a:xfrm>
            <a:off x="11128772" y="6461671"/>
            <a:ext cx="932974" cy="2058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6666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Page 2 of 14</a:t>
            </a:r>
            <a:endParaRPr lang="en-US" sz="10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19200"/>
            <a:ext cx="18288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62100"/>
            <a:ext cx="11277600" cy="175736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790700"/>
            <a:ext cx="666750" cy="6667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1952625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3050" y="2671763"/>
            <a:ext cx="3038624" cy="419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" y="2805113"/>
            <a:ext cx="1333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4074" y="2671763"/>
            <a:ext cx="3038624" cy="419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0274" y="2805113"/>
            <a:ext cx="17145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5098" y="2671763"/>
            <a:ext cx="3038773" cy="419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298" y="2805113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624263"/>
            <a:ext cx="11277600" cy="1947863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3852863"/>
            <a:ext cx="666750" cy="6667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6300" y="4014788"/>
            <a:ext cx="285750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3050" y="4733925"/>
            <a:ext cx="3014365" cy="609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57350" y="4848225"/>
            <a:ext cx="30480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3550" y="4943475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57564" y="4733925"/>
            <a:ext cx="3014365" cy="609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71864" y="4848225"/>
            <a:ext cx="3429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48064" y="4943475"/>
            <a:ext cx="1905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72077" y="4733925"/>
            <a:ext cx="3014365" cy="609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6377" y="4848225"/>
            <a:ext cx="3429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62577" y="4943475"/>
            <a:ext cx="190500" cy="152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457200" y="457200"/>
            <a:ext cx="1353312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 &amp; Objectives</a:t>
            </a:r>
            <a:endParaRPr lang="en-US" sz="3600" dirty="0"/>
          </a:p>
        </p:txBody>
      </p:sp>
      <p:sp>
        <p:nvSpPr>
          <p:cNvPr id="26" name="Text 1"/>
          <p:cNvSpPr/>
          <p:nvPr/>
        </p:nvSpPr>
        <p:spPr>
          <a:xfrm>
            <a:off x="1543050" y="1790700"/>
            <a:ext cx="94208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EA580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Problem</a:t>
            </a:r>
            <a:endParaRPr lang="en-US" sz="1800" dirty="0"/>
          </a:p>
        </p:txBody>
      </p:sp>
      <p:sp>
        <p:nvSpPr>
          <p:cNvPr id="27" name="Text 2"/>
          <p:cNvSpPr/>
          <p:nvPr/>
        </p:nvSpPr>
        <p:spPr>
          <a:xfrm>
            <a:off x="1543050" y="2209800"/>
            <a:ext cx="11304984" cy="3095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Manually estimating car prices is inefficient and prone to inaccuracies due to the multitude of influencing factors:</a:t>
            </a:r>
            <a:endParaRPr lang="en-US" sz="1500" dirty="0"/>
          </a:p>
        </p:txBody>
      </p:sp>
      <p:sp>
        <p:nvSpPr>
          <p:cNvPr id="28" name="Text 3"/>
          <p:cNvSpPr/>
          <p:nvPr/>
        </p:nvSpPr>
        <p:spPr>
          <a:xfrm>
            <a:off x="1866900" y="2747963"/>
            <a:ext cx="16357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 of the vehicle</a:t>
            </a:r>
            <a:endParaRPr lang="en-US" sz="1350" dirty="0"/>
          </a:p>
        </p:txBody>
      </p:sp>
      <p:sp>
        <p:nvSpPr>
          <p:cNvPr id="29" name="Text 4"/>
          <p:cNvSpPr/>
          <p:nvPr/>
        </p:nvSpPr>
        <p:spPr>
          <a:xfrm>
            <a:off x="5096024" y="2747963"/>
            <a:ext cx="133802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Mileage driven</a:t>
            </a:r>
            <a:endParaRPr lang="en-US" sz="1350" dirty="0"/>
          </a:p>
        </p:txBody>
      </p:sp>
      <p:sp>
        <p:nvSpPr>
          <p:cNvPr id="30" name="Text 5"/>
          <p:cNvSpPr/>
          <p:nvPr/>
        </p:nvSpPr>
        <p:spPr>
          <a:xfrm>
            <a:off x="8267998" y="2747963"/>
            <a:ext cx="84635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Fuel type</a:t>
            </a:r>
            <a:endParaRPr lang="en-US" sz="1350" dirty="0"/>
          </a:p>
        </p:txBody>
      </p:sp>
      <p:sp>
        <p:nvSpPr>
          <p:cNvPr id="31" name="Text 6"/>
          <p:cNvSpPr/>
          <p:nvPr/>
        </p:nvSpPr>
        <p:spPr>
          <a:xfrm>
            <a:off x="1543050" y="3852863"/>
            <a:ext cx="904354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A34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Objective</a:t>
            </a:r>
            <a:endParaRPr lang="en-US" sz="1800" dirty="0"/>
          </a:p>
        </p:txBody>
      </p:sp>
      <p:sp>
        <p:nvSpPr>
          <p:cNvPr id="32" name="Text 7"/>
          <p:cNvSpPr/>
          <p:nvPr/>
        </p:nvSpPr>
        <p:spPr>
          <a:xfrm>
            <a:off x="1543050" y="4271963"/>
            <a:ext cx="10852249" cy="3095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a robust machine learning model capable of predicting used car selling prices based on their features.</a:t>
            </a:r>
            <a:endParaRPr lang="en-US" sz="1500" dirty="0"/>
          </a:p>
        </p:txBody>
      </p:sp>
      <p:sp>
        <p:nvSpPr>
          <p:cNvPr id="33" name="Text 8"/>
          <p:cNvSpPr/>
          <p:nvPr/>
        </p:nvSpPr>
        <p:spPr>
          <a:xfrm>
            <a:off x="2076450" y="4905375"/>
            <a:ext cx="230993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Accurate price estimation</a:t>
            </a:r>
            <a:endParaRPr lang="en-US" sz="1350" dirty="0"/>
          </a:p>
        </p:txBody>
      </p:sp>
      <p:sp>
        <p:nvSpPr>
          <p:cNvPr id="34" name="Text 9"/>
          <p:cNvSpPr/>
          <p:nvPr/>
        </p:nvSpPr>
        <p:spPr>
          <a:xfrm>
            <a:off x="5129064" y="4905375"/>
            <a:ext cx="197846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decisions</a:t>
            </a:r>
            <a:endParaRPr lang="en-US" sz="1350" dirty="0"/>
          </a:p>
        </p:txBody>
      </p:sp>
      <p:sp>
        <p:nvSpPr>
          <p:cNvPr id="35" name="Text 10"/>
          <p:cNvSpPr/>
          <p:nvPr/>
        </p:nvSpPr>
        <p:spPr>
          <a:xfrm>
            <a:off x="8143577" y="4905375"/>
            <a:ext cx="27907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 car dealers and buyers</a:t>
            </a:r>
            <a:endParaRPr lang="en-US" sz="1350" dirty="0"/>
          </a:p>
        </p:txBody>
      </p:sp>
      <p:sp>
        <p:nvSpPr>
          <p:cNvPr id="36" name="Text 11"/>
          <p:cNvSpPr/>
          <p:nvPr/>
        </p:nvSpPr>
        <p:spPr>
          <a:xfrm>
            <a:off x="11128772" y="6461671"/>
            <a:ext cx="932974" cy="2058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6666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Page 3 of 14</a:t>
            </a:r>
            <a:endParaRPr lang="en-US" sz="10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19200"/>
            <a:ext cx="1524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981200"/>
            <a:ext cx="2676525" cy="11239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1336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75" y="2238375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4225" y="1981200"/>
            <a:ext cx="2676525" cy="11239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6625" y="21336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9025" y="2238375"/>
            <a:ext cx="17145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0" y="1981200"/>
            <a:ext cx="2676525" cy="11239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3650" y="213360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6050" y="2238375"/>
            <a:ext cx="17145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275" y="1981200"/>
            <a:ext cx="2676525" cy="11239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10675" y="213360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39263" y="2238375"/>
            <a:ext cx="219075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95650"/>
            <a:ext cx="2676525" cy="11239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3448050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2475" y="3552825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4225" y="3295650"/>
            <a:ext cx="2676525" cy="11239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76625" y="3448050"/>
            <a:ext cx="476250" cy="4762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29025" y="3552825"/>
            <a:ext cx="171450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0" y="3295650"/>
            <a:ext cx="2676525" cy="11239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43650" y="3448050"/>
            <a:ext cx="476250" cy="4762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62713" y="3552825"/>
            <a:ext cx="238125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275" y="3295650"/>
            <a:ext cx="2676525" cy="11239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10675" y="3448050"/>
            <a:ext cx="476250" cy="4762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29738" y="3552825"/>
            <a:ext cx="238125" cy="2667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" y="4724400"/>
            <a:ext cx="11277600" cy="6858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9600" y="4876800"/>
            <a:ext cx="266700" cy="3810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5800" y="4972050"/>
            <a:ext cx="114300" cy="1524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457200" y="457200"/>
            <a:ext cx="1353312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Features &amp; Structure</a:t>
            </a:r>
            <a:endParaRPr lang="en-US" sz="3600" dirty="0"/>
          </a:p>
        </p:txBody>
      </p:sp>
      <p:sp>
        <p:nvSpPr>
          <p:cNvPr id="32" name="Text 1"/>
          <p:cNvSpPr/>
          <p:nvPr/>
        </p:nvSpPr>
        <p:spPr>
          <a:xfrm>
            <a:off x="457200" y="1485900"/>
            <a:ext cx="13533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CarDekho used car listings dataset includes eight key features that influence car pricing:</a:t>
            </a:r>
            <a:endParaRPr lang="en-US" sz="1500" dirty="0"/>
          </a:p>
        </p:txBody>
      </p:sp>
      <p:sp>
        <p:nvSpPr>
          <p:cNvPr id="33" name="Text 2"/>
          <p:cNvSpPr/>
          <p:nvPr/>
        </p:nvSpPr>
        <p:spPr>
          <a:xfrm>
            <a:off x="1200150" y="2238375"/>
            <a:ext cx="96065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 Name</a:t>
            </a:r>
            <a:endParaRPr lang="en-US" sz="1350" dirty="0"/>
          </a:p>
        </p:txBody>
      </p:sp>
      <p:sp>
        <p:nvSpPr>
          <p:cNvPr id="34" name="Text 3"/>
          <p:cNvSpPr/>
          <p:nvPr/>
        </p:nvSpPr>
        <p:spPr>
          <a:xfrm>
            <a:off x="609600" y="2724150"/>
            <a:ext cx="28460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Brand and model of the car</a:t>
            </a:r>
            <a:endParaRPr lang="en-US" sz="1200" dirty="0"/>
          </a:p>
        </p:txBody>
      </p:sp>
      <p:sp>
        <p:nvSpPr>
          <p:cNvPr id="35" name="Text 4"/>
          <p:cNvSpPr/>
          <p:nvPr/>
        </p:nvSpPr>
        <p:spPr>
          <a:xfrm>
            <a:off x="4067175" y="2238375"/>
            <a:ext cx="43487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Year</a:t>
            </a:r>
            <a:endParaRPr lang="en-US" sz="1350" dirty="0"/>
          </a:p>
        </p:txBody>
      </p:sp>
      <p:sp>
        <p:nvSpPr>
          <p:cNvPr id="36" name="Text 5"/>
          <p:cNvSpPr/>
          <p:nvPr/>
        </p:nvSpPr>
        <p:spPr>
          <a:xfrm>
            <a:off x="3476625" y="2724150"/>
            <a:ext cx="28460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Manufacturing year</a:t>
            </a:r>
            <a:endParaRPr lang="en-US" sz="1200" dirty="0"/>
          </a:p>
        </p:txBody>
      </p:sp>
      <p:sp>
        <p:nvSpPr>
          <p:cNvPr id="37" name="Text 6"/>
          <p:cNvSpPr/>
          <p:nvPr/>
        </p:nvSpPr>
        <p:spPr>
          <a:xfrm>
            <a:off x="6934200" y="2238375"/>
            <a:ext cx="123497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Selling Price</a:t>
            </a:r>
            <a:endParaRPr lang="en-US" sz="1350" dirty="0"/>
          </a:p>
        </p:txBody>
      </p:sp>
      <p:sp>
        <p:nvSpPr>
          <p:cNvPr id="38" name="Text 7"/>
          <p:cNvSpPr/>
          <p:nvPr/>
        </p:nvSpPr>
        <p:spPr>
          <a:xfrm>
            <a:off x="6343650" y="2724150"/>
            <a:ext cx="28460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variable (₹)</a:t>
            </a:r>
            <a:endParaRPr lang="en-US" sz="1200" dirty="0"/>
          </a:p>
        </p:txBody>
      </p:sp>
      <p:sp>
        <p:nvSpPr>
          <p:cNvPr id="39" name="Text 8"/>
          <p:cNvSpPr/>
          <p:nvPr/>
        </p:nvSpPr>
        <p:spPr>
          <a:xfrm>
            <a:off x="9801225" y="2238375"/>
            <a:ext cx="102905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Km Driven</a:t>
            </a:r>
            <a:endParaRPr lang="en-US" sz="1350" dirty="0"/>
          </a:p>
        </p:txBody>
      </p:sp>
      <p:sp>
        <p:nvSpPr>
          <p:cNvPr id="40" name="Text 9"/>
          <p:cNvSpPr/>
          <p:nvPr/>
        </p:nvSpPr>
        <p:spPr>
          <a:xfrm>
            <a:off x="9210675" y="2724150"/>
            <a:ext cx="28460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Distance driven</a:t>
            </a:r>
            <a:endParaRPr lang="en-US" sz="1200" dirty="0"/>
          </a:p>
        </p:txBody>
      </p:sp>
      <p:sp>
        <p:nvSpPr>
          <p:cNvPr id="41" name="Text 10"/>
          <p:cNvSpPr/>
          <p:nvPr/>
        </p:nvSpPr>
        <p:spPr>
          <a:xfrm>
            <a:off x="1200150" y="3552825"/>
            <a:ext cx="42308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Fuel</a:t>
            </a:r>
            <a:endParaRPr lang="en-US" sz="1350" dirty="0"/>
          </a:p>
        </p:txBody>
      </p:sp>
      <p:sp>
        <p:nvSpPr>
          <p:cNvPr id="42" name="Text 11"/>
          <p:cNvSpPr/>
          <p:nvPr/>
        </p:nvSpPr>
        <p:spPr>
          <a:xfrm>
            <a:off x="609600" y="4038600"/>
            <a:ext cx="28460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Type of fuel (Petrol, Diesel, etc.)</a:t>
            </a:r>
            <a:endParaRPr lang="en-US" sz="1200" dirty="0"/>
          </a:p>
        </p:txBody>
      </p:sp>
      <p:sp>
        <p:nvSpPr>
          <p:cNvPr id="43" name="Text 12"/>
          <p:cNvSpPr/>
          <p:nvPr/>
        </p:nvSpPr>
        <p:spPr>
          <a:xfrm>
            <a:off x="4067175" y="3552825"/>
            <a:ext cx="10826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Seller Type</a:t>
            </a:r>
            <a:endParaRPr lang="en-US" sz="1350" dirty="0"/>
          </a:p>
        </p:txBody>
      </p:sp>
      <p:sp>
        <p:nvSpPr>
          <p:cNvPr id="44" name="Text 13"/>
          <p:cNvSpPr/>
          <p:nvPr/>
        </p:nvSpPr>
        <p:spPr>
          <a:xfrm>
            <a:off x="3476625" y="4038600"/>
            <a:ext cx="28460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Dealer / Individual</a:t>
            </a:r>
            <a:endParaRPr lang="en-US" sz="1200" dirty="0"/>
          </a:p>
        </p:txBody>
      </p:sp>
      <p:sp>
        <p:nvSpPr>
          <p:cNvPr id="45" name="Text 14"/>
          <p:cNvSpPr/>
          <p:nvPr/>
        </p:nvSpPr>
        <p:spPr>
          <a:xfrm>
            <a:off x="6934200" y="3552825"/>
            <a:ext cx="132641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Transmission</a:t>
            </a:r>
            <a:endParaRPr lang="en-US" sz="1350" dirty="0"/>
          </a:p>
        </p:txBody>
      </p:sp>
      <p:sp>
        <p:nvSpPr>
          <p:cNvPr id="46" name="Text 15"/>
          <p:cNvSpPr/>
          <p:nvPr/>
        </p:nvSpPr>
        <p:spPr>
          <a:xfrm>
            <a:off x="6343650" y="4038600"/>
            <a:ext cx="28460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/ Automatic</a:t>
            </a:r>
            <a:endParaRPr lang="en-US" sz="1200" dirty="0"/>
          </a:p>
        </p:txBody>
      </p:sp>
      <p:sp>
        <p:nvSpPr>
          <p:cNvPr id="47" name="Text 16"/>
          <p:cNvSpPr/>
          <p:nvPr/>
        </p:nvSpPr>
        <p:spPr>
          <a:xfrm>
            <a:off x="9801225" y="3552825"/>
            <a:ext cx="64025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Owner</a:t>
            </a:r>
            <a:endParaRPr lang="en-US" sz="1350" dirty="0"/>
          </a:p>
        </p:txBody>
      </p:sp>
      <p:sp>
        <p:nvSpPr>
          <p:cNvPr id="48" name="Text 17"/>
          <p:cNvSpPr/>
          <p:nvPr/>
        </p:nvSpPr>
        <p:spPr>
          <a:xfrm>
            <a:off x="9210675" y="4038600"/>
            <a:ext cx="28460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First/Second/Third owner</a:t>
            </a:r>
            <a:endParaRPr lang="en-US" sz="1200" dirty="0"/>
          </a:p>
        </p:txBody>
      </p:sp>
      <p:sp>
        <p:nvSpPr>
          <p:cNvPr id="49" name="Text 18"/>
          <p:cNvSpPr/>
          <p:nvPr/>
        </p:nvSpPr>
        <p:spPr>
          <a:xfrm>
            <a:off x="990600" y="4933950"/>
            <a:ext cx="87943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features capture the essential characteristics that influence used car pricing in the market.</a:t>
            </a:r>
            <a:endParaRPr lang="en-US" sz="1350" dirty="0"/>
          </a:p>
        </p:txBody>
      </p:sp>
      <p:sp>
        <p:nvSpPr>
          <p:cNvPr id="50" name="Text 19"/>
          <p:cNvSpPr/>
          <p:nvPr/>
        </p:nvSpPr>
        <p:spPr>
          <a:xfrm>
            <a:off x="11128772" y="6461671"/>
            <a:ext cx="932974" cy="2058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6666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Page 4 of 14</a:t>
            </a:r>
            <a:endParaRPr lang="en-US" sz="10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238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19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905000"/>
            <a:ext cx="5524500" cy="1143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057400"/>
            <a:ext cx="419100" cy="5048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217170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905000"/>
            <a:ext cx="5524500" cy="1143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700" y="2057400"/>
            <a:ext cx="447675" cy="5048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0" y="2171700"/>
            <a:ext cx="21907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8125" y="3657599"/>
            <a:ext cx="5524500" cy="3009901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457200" y="457200"/>
            <a:ext cx="1353312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Data Analysis (EDA)</a:t>
            </a:r>
            <a:endParaRPr lang="en-US" sz="3600" dirty="0"/>
          </a:p>
        </p:txBody>
      </p:sp>
      <p:sp>
        <p:nvSpPr>
          <p:cNvPr id="13" name="Text 1"/>
          <p:cNvSpPr/>
          <p:nvPr/>
        </p:nvSpPr>
        <p:spPr>
          <a:xfrm>
            <a:off x="457200" y="1485900"/>
            <a:ext cx="13533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 exploration of the CarDekho dataset to uncover patterns, detect anomalies, and understand key characteristics.</a:t>
            </a:r>
            <a:endParaRPr lang="en-US" sz="1350" dirty="0"/>
          </a:p>
        </p:txBody>
      </p:sp>
      <p:sp>
        <p:nvSpPr>
          <p:cNvPr id="14" name="Text 2"/>
          <p:cNvSpPr/>
          <p:nvPr/>
        </p:nvSpPr>
        <p:spPr>
          <a:xfrm>
            <a:off x="1181100" y="2057400"/>
            <a:ext cx="30441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Quality Checks</a:t>
            </a:r>
            <a:endParaRPr lang="en-US" sz="1500" dirty="0"/>
          </a:p>
        </p:txBody>
      </p:sp>
      <p:sp>
        <p:nvSpPr>
          <p:cNvPr id="15" name="Text 3"/>
          <p:cNvSpPr/>
          <p:nvPr/>
        </p:nvSpPr>
        <p:spPr>
          <a:xfrm>
            <a:off x="1181100" y="2400300"/>
            <a:ext cx="3044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Verified integrity for missing values</a:t>
            </a:r>
            <a:endParaRPr lang="en-US" sz="1200" dirty="0"/>
          </a:p>
        </p:txBody>
      </p:sp>
      <p:sp>
        <p:nvSpPr>
          <p:cNvPr id="16" name="Text 4"/>
          <p:cNvSpPr/>
          <p:nvPr/>
        </p:nvSpPr>
        <p:spPr>
          <a:xfrm>
            <a:off x="1181100" y="2667000"/>
            <a:ext cx="3044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Identified duplicate entries</a:t>
            </a:r>
            <a:endParaRPr lang="en-US" sz="1200" dirty="0"/>
          </a:p>
        </p:txBody>
      </p:sp>
      <p:sp>
        <p:nvSpPr>
          <p:cNvPr id="17" name="Text 5"/>
          <p:cNvSpPr/>
          <p:nvPr/>
        </p:nvSpPr>
        <p:spPr>
          <a:xfrm>
            <a:off x="6962775" y="2057400"/>
            <a:ext cx="332898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Analysis</a:t>
            </a:r>
            <a:endParaRPr lang="en-US" sz="1500" dirty="0"/>
          </a:p>
        </p:txBody>
      </p:sp>
      <p:sp>
        <p:nvSpPr>
          <p:cNvPr id="18" name="Text 6"/>
          <p:cNvSpPr/>
          <p:nvPr/>
        </p:nvSpPr>
        <p:spPr>
          <a:xfrm>
            <a:off x="6962775" y="2400300"/>
            <a:ext cx="332898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Analyzed distributions of key variables</a:t>
            </a:r>
            <a:endParaRPr lang="en-US" sz="1200" dirty="0"/>
          </a:p>
        </p:txBody>
      </p:sp>
      <p:sp>
        <p:nvSpPr>
          <p:cNvPr id="19" name="Text 7"/>
          <p:cNvSpPr/>
          <p:nvPr/>
        </p:nvSpPr>
        <p:spPr>
          <a:xfrm>
            <a:off x="6962775" y="2667000"/>
            <a:ext cx="332898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Detected patterns in selling prices</a:t>
            </a:r>
            <a:endParaRPr lang="en-US" sz="1200" dirty="0"/>
          </a:p>
        </p:txBody>
      </p:sp>
      <p:sp>
        <p:nvSpPr>
          <p:cNvPr id="20" name="Text 8"/>
          <p:cNvSpPr/>
          <p:nvPr/>
        </p:nvSpPr>
        <p:spPr>
          <a:xfrm>
            <a:off x="533400" y="3276600"/>
            <a:ext cx="5524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Visualizations</a:t>
            </a:r>
            <a:endParaRPr lang="en-US" sz="1500" dirty="0"/>
          </a:p>
        </p:txBody>
      </p:sp>
      <p:sp>
        <p:nvSpPr>
          <p:cNvPr id="21" name="Text 9"/>
          <p:cNvSpPr/>
          <p:nvPr/>
        </p:nvSpPr>
        <p:spPr>
          <a:xfrm>
            <a:off x="6286500" y="3276600"/>
            <a:ext cx="5524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Findings</a:t>
            </a:r>
            <a:endParaRPr lang="en-US" sz="1500" dirty="0"/>
          </a:p>
        </p:txBody>
      </p:sp>
      <p:sp>
        <p:nvSpPr>
          <p:cNvPr id="22" name="Text 10"/>
          <p:cNvSpPr/>
          <p:nvPr/>
        </p:nvSpPr>
        <p:spPr>
          <a:xfrm>
            <a:off x="6362700" y="3810000"/>
            <a:ext cx="62636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23" name="Text 11"/>
          <p:cNvSpPr/>
          <p:nvPr/>
        </p:nvSpPr>
        <p:spPr>
          <a:xfrm>
            <a:off x="6362700" y="4114800"/>
            <a:ext cx="62636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24" name="Text 12"/>
          <p:cNvSpPr/>
          <p:nvPr/>
        </p:nvSpPr>
        <p:spPr>
          <a:xfrm>
            <a:off x="6271260" y="3714750"/>
            <a:ext cx="520010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Montserrat" panose="00000500000000000000" pitchFamily="2" charset="0"/>
              </a:rPr>
              <a:t>Insights:</a:t>
            </a:r>
            <a:endParaRPr lang="en-US" sz="1200" dirty="0"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Montserrat" panose="00000500000000000000" pitchFamily="2" charset="0"/>
              </a:rPr>
              <a:t>Selling Price:</a:t>
            </a:r>
            <a:r>
              <a:rPr lang="en-US" sz="1200" dirty="0">
                <a:latin typeface="Montserrat" panose="00000500000000000000" pitchFamily="2" charset="0"/>
              </a:rPr>
              <a:t> Shows multiple </a:t>
            </a:r>
            <a:r>
              <a:rPr lang="en-US" sz="1200" b="1" dirty="0">
                <a:latin typeface="Montserrat" panose="00000500000000000000" pitchFamily="2" charset="0"/>
              </a:rPr>
              <a:t>outliers</a:t>
            </a:r>
            <a:r>
              <a:rPr lang="en-US" sz="1200" dirty="0">
                <a:latin typeface="Montserrat" panose="00000500000000000000" pitchFamily="2" charset="0"/>
              </a:rPr>
              <a:t>, indicating the presence of premium/high-end vehicles.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Montserrat" panose="00000500000000000000" pitchFamily="2" charset="0"/>
              </a:rPr>
              <a:t>Kilometers Driven:</a:t>
            </a:r>
            <a:r>
              <a:rPr lang="en-US" sz="1200" dirty="0">
                <a:latin typeface="Montserrat" panose="00000500000000000000" pitchFamily="2" charset="0"/>
              </a:rPr>
              <a:t> Highly </a:t>
            </a:r>
            <a:r>
              <a:rPr lang="en-US" sz="1200" b="1" dirty="0">
                <a:latin typeface="Montserrat" panose="00000500000000000000" pitchFamily="2" charset="0"/>
              </a:rPr>
              <a:t>skewed with outliers</a:t>
            </a:r>
            <a:r>
              <a:rPr lang="en-US" sz="1200" dirty="0">
                <a:latin typeface="Montserrat" panose="00000500000000000000" pitchFamily="2" charset="0"/>
              </a:rPr>
              <a:t>, showing that while most cars have lower mileage, a few are driven extensively.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Montserrat" panose="00000500000000000000" pitchFamily="2" charset="0"/>
              </a:rPr>
              <a:t>Car Age:</a:t>
            </a:r>
            <a:r>
              <a:rPr lang="en-US" sz="1200" dirty="0">
                <a:latin typeface="Montserrat" panose="00000500000000000000" pitchFamily="2" charset="0"/>
              </a:rPr>
              <a:t> Majority of cars are between </a:t>
            </a:r>
            <a:r>
              <a:rPr lang="en-US" sz="1200" b="1" dirty="0">
                <a:latin typeface="Montserrat" panose="00000500000000000000" pitchFamily="2" charset="0"/>
              </a:rPr>
              <a:t>5–15 years old</a:t>
            </a:r>
            <a:r>
              <a:rPr lang="en-US" sz="1200" dirty="0">
                <a:latin typeface="Montserrat" panose="00000500000000000000" pitchFamily="2" charset="0"/>
              </a:rPr>
              <a:t>, with a few much older vehicles.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Montserrat" panose="00000500000000000000" pitchFamily="2" charset="0"/>
              </a:rPr>
              <a:t>Conclusion:</a:t>
            </a:r>
            <a:br>
              <a:rPr lang="en-US" sz="1200" dirty="0">
                <a:latin typeface="Montserrat" panose="00000500000000000000" pitchFamily="2" charset="0"/>
              </a:rPr>
            </a:br>
            <a:r>
              <a:rPr lang="en-US" sz="1200" dirty="0">
                <a:latin typeface="Montserrat" panose="00000500000000000000" pitchFamily="2" charset="0"/>
              </a:rPr>
              <a:t>Outliers exist across all numerical variables and may need to be handled during model building to improve prediction accuracy.</a:t>
            </a: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25" name="Text 13"/>
          <p:cNvSpPr/>
          <p:nvPr/>
        </p:nvSpPr>
        <p:spPr>
          <a:xfrm>
            <a:off x="11128772" y="6461671"/>
            <a:ext cx="932974" cy="2058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6666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Page 5 of 14</a:t>
            </a:r>
            <a:endParaRPr lang="en-US" sz="108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E1FCB2-A23B-4A52-D15E-81AE939A75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900" y="3700462"/>
            <a:ext cx="5585460" cy="30337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DED82-32A5-10F1-AEF0-DCA135061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B55D75A-F28D-8212-3BCC-D44B02754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5" y="123009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8A8251A9-A1F4-985C-BDFC-CEB662115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192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ACC18E6B-97EB-BD35-305C-F90A2C1F3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057400"/>
            <a:ext cx="419100" cy="504825"/>
          </a:xfrm>
          <a:prstGeom prst="rect">
            <a:avLst/>
          </a:prstGeom>
        </p:spPr>
      </p:pic>
      <p:pic>
        <p:nvPicPr>
          <p:cNvPr id="11" name="Image 9" descr="preencoded.png">
            <a:extLst>
              <a:ext uri="{FF2B5EF4-FFF2-40B4-BE49-F238E27FC236}">
                <a16:creationId xmlns:a16="http://schemas.microsoft.com/office/drawing/2014/main" id="{B70DC4FC-2316-268A-AE85-776AFB0C78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2660" y="2358164"/>
            <a:ext cx="5524500" cy="4103507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9E02A1C0-02C0-F5BB-9267-5909E0866D87}"/>
              </a:ext>
            </a:extLst>
          </p:cNvPr>
          <p:cNvSpPr/>
          <p:nvPr/>
        </p:nvSpPr>
        <p:spPr>
          <a:xfrm>
            <a:off x="457200" y="457200"/>
            <a:ext cx="1353312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Data Analysis (EDA)</a:t>
            </a:r>
            <a:endParaRPr lang="en-US" sz="360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E42ED8BE-8B7A-1C1B-B06C-CDFA51E8B40B}"/>
              </a:ext>
            </a:extLst>
          </p:cNvPr>
          <p:cNvSpPr/>
          <p:nvPr/>
        </p:nvSpPr>
        <p:spPr>
          <a:xfrm>
            <a:off x="457200" y="1485900"/>
            <a:ext cx="13533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 exploration of the CarDekho dataset to uncover patterns, detect anomalies, and understand key characteristics.</a:t>
            </a:r>
            <a:endParaRPr lang="en-US" sz="135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7AFD90C2-6028-77B5-44E0-D13A268D352F}"/>
              </a:ext>
            </a:extLst>
          </p:cNvPr>
          <p:cNvSpPr/>
          <p:nvPr/>
        </p:nvSpPr>
        <p:spPr>
          <a:xfrm>
            <a:off x="1181100" y="2400300"/>
            <a:ext cx="3044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l">
              <a:lnSpc>
                <a:spcPts val="1800"/>
              </a:lnSpc>
              <a:buSzPct val="100000"/>
            </a:pPr>
            <a:endParaRPr lang="en-US" sz="120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D02C6649-6016-799D-54FF-3013D26FED6E}"/>
              </a:ext>
            </a:extLst>
          </p:cNvPr>
          <p:cNvSpPr/>
          <p:nvPr/>
        </p:nvSpPr>
        <p:spPr>
          <a:xfrm>
            <a:off x="1181100" y="2667000"/>
            <a:ext cx="3044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l">
              <a:lnSpc>
                <a:spcPts val="1800"/>
              </a:lnSpc>
              <a:buSzPct val="100000"/>
            </a:pPr>
            <a:endParaRPr lang="en-US" sz="1200" dirty="0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646F7447-C171-9D2D-0B3B-041944937219}"/>
              </a:ext>
            </a:extLst>
          </p:cNvPr>
          <p:cNvSpPr/>
          <p:nvPr/>
        </p:nvSpPr>
        <p:spPr>
          <a:xfrm>
            <a:off x="6962775" y="2057400"/>
            <a:ext cx="332898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A62730E0-1296-D0E9-8932-2FEED6F9D8E3}"/>
              </a:ext>
            </a:extLst>
          </p:cNvPr>
          <p:cNvSpPr/>
          <p:nvPr/>
        </p:nvSpPr>
        <p:spPr>
          <a:xfrm>
            <a:off x="6962775" y="2400300"/>
            <a:ext cx="332898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EF17FE17-DC34-281A-668B-F11807053FE3}"/>
              </a:ext>
            </a:extLst>
          </p:cNvPr>
          <p:cNvSpPr/>
          <p:nvPr/>
        </p:nvSpPr>
        <p:spPr>
          <a:xfrm>
            <a:off x="6962775" y="2667000"/>
            <a:ext cx="332898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l">
              <a:lnSpc>
                <a:spcPts val="1800"/>
              </a:lnSpc>
              <a:buSzPct val="100000"/>
            </a:pPr>
            <a:endParaRPr lang="en-US" sz="1200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BDE8D7AA-04D0-313F-07F8-57D7A735CAE1}"/>
              </a:ext>
            </a:extLst>
          </p:cNvPr>
          <p:cNvSpPr/>
          <p:nvPr/>
        </p:nvSpPr>
        <p:spPr>
          <a:xfrm>
            <a:off x="533400" y="3276600"/>
            <a:ext cx="5524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Visualizations</a:t>
            </a:r>
            <a:endParaRPr lang="en-US" sz="1500" dirty="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191D1D1A-5A3B-54FE-984B-C32724C99F67}"/>
              </a:ext>
            </a:extLst>
          </p:cNvPr>
          <p:cNvSpPr/>
          <p:nvPr/>
        </p:nvSpPr>
        <p:spPr>
          <a:xfrm>
            <a:off x="6050276" y="1952625"/>
            <a:ext cx="5524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Findings</a:t>
            </a:r>
            <a:endParaRPr lang="en-US" sz="1500" dirty="0"/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BBCB5638-59B9-0E1D-C0FB-07306FC1DD97}"/>
              </a:ext>
            </a:extLst>
          </p:cNvPr>
          <p:cNvSpPr/>
          <p:nvPr/>
        </p:nvSpPr>
        <p:spPr>
          <a:xfrm>
            <a:off x="6362700" y="3810000"/>
            <a:ext cx="62636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DAD8B513-02A3-0164-4006-56ABBF5CDE98}"/>
              </a:ext>
            </a:extLst>
          </p:cNvPr>
          <p:cNvSpPr/>
          <p:nvPr/>
        </p:nvSpPr>
        <p:spPr>
          <a:xfrm>
            <a:off x="6362700" y="4114800"/>
            <a:ext cx="62636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E4F7A6D2-B9D5-0FDD-AC82-3D2399A09880}"/>
              </a:ext>
            </a:extLst>
          </p:cNvPr>
          <p:cNvSpPr/>
          <p:nvPr/>
        </p:nvSpPr>
        <p:spPr>
          <a:xfrm>
            <a:off x="6096000" y="2445522"/>
            <a:ext cx="520010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Montserrat" panose="00000500000000000000" pitchFamily="2" charset="0"/>
              </a:rPr>
              <a:t>Insights:</a:t>
            </a:r>
            <a:endParaRPr lang="en-US" sz="1200" dirty="0"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Montserrat" panose="00000500000000000000" pitchFamily="2" charset="0"/>
              </a:rPr>
              <a:t>Fuel Type:</a:t>
            </a:r>
            <a:r>
              <a:rPr lang="en-US" sz="1200" dirty="0">
                <a:latin typeface="Montserrat" panose="00000500000000000000" pitchFamily="2" charset="0"/>
              </a:rPr>
              <a:t> Petrol and Diesel dominate the dataset, with very few CNG, LPG, or Electric vehicles.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Montserrat" panose="00000500000000000000" pitchFamily="2" charset="0"/>
              </a:rPr>
              <a:t>Seller Type:</a:t>
            </a:r>
            <a:r>
              <a:rPr lang="en-US" sz="1200" dirty="0">
                <a:latin typeface="Montserrat" panose="00000500000000000000" pitchFamily="2" charset="0"/>
              </a:rPr>
              <a:t> Most listings are from </a:t>
            </a:r>
            <a:r>
              <a:rPr lang="en-US" sz="1200" b="1" dirty="0">
                <a:latin typeface="Montserrat" panose="00000500000000000000" pitchFamily="2" charset="0"/>
              </a:rPr>
              <a:t>individual sellers</a:t>
            </a:r>
            <a:r>
              <a:rPr lang="en-US" sz="1200" dirty="0">
                <a:latin typeface="Montserrat" panose="00000500000000000000" pitchFamily="2" charset="0"/>
              </a:rPr>
              <a:t>, followed by </a:t>
            </a:r>
            <a:r>
              <a:rPr lang="en-US" sz="1200" b="1" dirty="0">
                <a:latin typeface="Montserrat" panose="00000500000000000000" pitchFamily="2" charset="0"/>
              </a:rPr>
              <a:t>dealers</a:t>
            </a:r>
            <a:r>
              <a:rPr lang="en-US" sz="1200" dirty="0">
                <a:latin typeface="Montserrat" panose="000005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Montserrat" panose="00000500000000000000" pitchFamily="2" charset="0"/>
              </a:rPr>
              <a:t>Transmission Type:</a:t>
            </a:r>
            <a:r>
              <a:rPr lang="en-US" sz="1200" dirty="0">
                <a:latin typeface="Montserrat" panose="00000500000000000000" pitchFamily="2" charset="0"/>
              </a:rPr>
              <a:t> </a:t>
            </a:r>
            <a:r>
              <a:rPr lang="en-US" sz="1200" b="1" dirty="0">
                <a:latin typeface="Montserrat" panose="00000500000000000000" pitchFamily="2" charset="0"/>
              </a:rPr>
              <a:t>Manual transmission</a:t>
            </a:r>
            <a:r>
              <a:rPr lang="en-US" sz="1200" dirty="0">
                <a:latin typeface="Montserrat" panose="00000500000000000000" pitchFamily="2" charset="0"/>
              </a:rPr>
              <a:t> cars are far more common than </a:t>
            </a:r>
            <a:r>
              <a:rPr lang="en-US" sz="1200" b="1" dirty="0">
                <a:latin typeface="Montserrat" panose="00000500000000000000" pitchFamily="2" charset="0"/>
              </a:rPr>
              <a:t>automatic</a:t>
            </a:r>
            <a:r>
              <a:rPr lang="en-US" sz="1200" dirty="0">
                <a:latin typeface="Montserrat" panose="00000500000000000000" pitchFamily="2" charset="0"/>
              </a:rPr>
              <a:t> ones.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Montserrat" panose="00000500000000000000" pitchFamily="2" charset="0"/>
              </a:rPr>
              <a:t>Owner Type:</a:t>
            </a:r>
            <a:r>
              <a:rPr lang="en-US" sz="1200" dirty="0">
                <a:latin typeface="Montserrat" panose="00000500000000000000" pitchFamily="2" charset="0"/>
              </a:rPr>
              <a:t> Majority are </a:t>
            </a:r>
            <a:r>
              <a:rPr lang="en-US" sz="1200" b="1" dirty="0">
                <a:latin typeface="Montserrat" panose="00000500000000000000" pitchFamily="2" charset="0"/>
              </a:rPr>
              <a:t>first-owner</a:t>
            </a:r>
            <a:r>
              <a:rPr lang="en-US" sz="1200" dirty="0">
                <a:latin typeface="Montserrat" panose="00000500000000000000" pitchFamily="2" charset="0"/>
              </a:rPr>
              <a:t> vehicles, while second, third, and test-drive cars form a smaller portion.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Montserrat" panose="00000500000000000000" pitchFamily="2" charset="0"/>
              </a:rPr>
              <a:t>Brand Distribution:</a:t>
            </a:r>
            <a:r>
              <a:rPr lang="en-US" sz="1200" dirty="0">
                <a:latin typeface="Montserrat" panose="00000500000000000000" pitchFamily="2" charset="0"/>
              </a:rPr>
              <a:t> A few brands have a high number of listings, while most others appear less frequently.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Montserrat" panose="00000500000000000000" pitchFamily="2" charset="0"/>
              </a:rPr>
              <a:t>Conclusion:</a:t>
            </a:r>
            <a:br>
              <a:rPr lang="en-US" sz="1200" dirty="0">
                <a:latin typeface="Montserrat" panose="00000500000000000000" pitchFamily="2" charset="0"/>
              </a:rPr>
            </a:br>
            <a:r>
              <a:rPr lang="en-US" sz="1200" dirty="0">
                <a:latin typeface="Montserrat" panose="00000500000000000000" pitchFamily="2" charset="0"/>
              </a:rPr>
              <a:t>The dataset mainly consists of </a:t>
            </a:r>
            <a:r>
              <a:rPr lang="en-US" sz="1200" b="1" dirty="0">
                <a:latin typeface="Montserrat" panose="00000500000000000000" pitchFamily="2" charset="0"/>
              </a:rPr>
              <a:t>manual, petrol, first-owner cars sold by individuals</a:t>
            </a:r>
            <a:r>
              <a:rPr lang="en-US" sz="1200" dirty="0">
                <a:latin typeface="Montserrat" panose="00000500000000000000" pitchFamily="2" charset="0"/>
              </a:rPr>
              <a:t>, reflecting typical market composition.</a:t>
            </a:r>
          </a:p>
          <a:p>
            <a:endParaRPr lang="en-US" sz="1200" dirty="0">
              <a:latin typeface="Montserrat" panose="00000500000000000000" pitchFamily="2" charset="0"/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25" name="Text 13">
            <a:extLst>
              <a:ext uri="{FF2B5EF4-FFF2-40B4-BE49-F238E27FC236}">
                <a16:creationId xmlns:a16="http://schemas.microsoft.com/office/drawing/2014/main" id="{A4410F8F-9450-847C-91E7-FCEC5F43153C}"/>
              </a:ext>
            </a:extLst>
          </p:cNvPr>
          <p:cNvSpPr/>
          <p:nvPr/>
        </p:nvSpPr>
        <p:spPr>
          <a:xfrm>
            <a:off x="11128772" y="6461671"/>
            <a:ext cx="932974" cy="2058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6666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Page 5 of 14</a:t>
            </a:r>
            <a:endParaRPr lang="en-US" sz="108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E937294-C0D9-9AE0-5A1E-FBC1E000C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41" y="2019300"/>
            <a:ext cx="5618119" cy="47148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B6A89C-8800-ABF2-DC6B-0683F8E0FA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140" y="2019301"/>
            <a:ext cx="561811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94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0D329-6A13-3A63-17FE-4ACF483F1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462A30B-0AF7-EBD7-1956-4F5B21559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5" y="123009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142B914-3881-98E9-AEB9-C23276108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192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BE2DA80B-1325-1D72-F3E4-0EFF31C50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057400"/>
            <a:ext cx="419100" cy="504825"/>
          </a:xfrm>
          <a:prstGeom prst="rect">
            <a:avLst/>
          </a:prstGeom>
        </p:spPr>
      </p:pic>
      <p:pic>
        <p:nvPicPr>
          <p:cNvPr id="11" name="Image 9" descr="preencoded.png">
            <a:extLst>
              <a:ext uri="{FF2B5EF4-FFF2-40B4-BE49-F238E27FC236}">
                <a16:creationId xmlns:a16="http://schemas.microsoft.com/office/drawing/2014/main" id="{1D3B49E3-A8BC-6B47-B974-8439D6001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2660" y="2358164"/>
            <a:ext cx="5524500" cy="4103507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3953C28B-21E9-818A-E41B-67772021DA5E}"/>
              </a:ext>
            </a:extLst>
          </p:cNvPr>
          <p:cNvSpPr/>
          <p:nvPr/>
        </p:nvSpPr>
        <p:spPr>
          <a:xfrm>
            <a:off x="457200" y="457200"/>
            <a:ext cx="1353312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Data Analysis (EDA)</a:t>
            </a:r>
            <a:endParaRPr lang="en-US" sz="360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C2886DC5-BAC1-22C2-6CDB-8CAA834F1E2B}"/>
              </a:ext>
            </a:extLst>
          </p:cNvPr>
          <p:cNvSpPr/>
          <p:nvPr/>
        </p:nvSpPr>
        <p:spPr>
          <a:xfrm>
            <a:off x="457200" y="1485900"/>
            <a:ext cx="13533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 exploration of the CarDekho dataset to uncover patterns, detect anomalies, and understand key characteristics.</a:t>
            </a:r>
            <a:endParaRPr lang="en-US" sz="135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45060C3D-7F55-D51D-48A2-4EB1C5A5DE9F}"/>
              </a:ext>
            </a:extLst>
          </p:cNvPr>
          <p:cNvSpPr/>
          <p:nvPr/>
        </p:nvSpPr>
        <p:spPr>
          <a:xfrm>
            <a:off x="1181100" y="2400300"/>
            <a:ext cx="3044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l">
              <a:lnSpc>
                <a:spcPts val="1800"/>
              </a:lnSpc>
              <a:buSzPct val="100000"/>
            </a:pPr>
            <a:endParaRPr lang="en-US" sz="120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340EF779-163F-DC04-6C33-05AED0EE9186}"/>
              </a:ext>
            </a:extLst>
          </p:cNvPr>
          <p:cNvSpPr/>
          <p:nvPr/>
        </p:nvSpPr>
        <p:spPr>
          <a:xfrm>
            <a:off x="1181100" y="2667000"/>
            <a:ext cx="3044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l">
              <a:lnSpc>
                <a:spcPts val="1800"/>
              </a:lnSpc>
              <a:buSzPct val="100000"/>
            </a:pPr>
            <a:endParaRPr lang="en-US" sz="1200" dirty="0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F771D696-93FD-16BB-6789-225585FE9AD3}"/>
              </a:ext>
            </a:extLst>
          </p:cNvPr>
          <p:cNvSpPr/>
          <p:nvPr/>
        </p:nvSpPr>
        <p:spPr>
          <a:xfrm>
            <a:off x="6962775" y="2057400"/>
            <a:ext cx="332898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F30D985D-00A0-7530-12A6-DAA6F7A3C6DE}"/>
              </a:ext>
            </a:extLst>
          </p:cNvPr>
          <p:cNvSpPr/>
          <p:nvPr/>
        </p:nvSpPr>
        <p:spPr>
          <a:xfrm>
            <a:off x="6962775" y="2400300"/>
            <a:ext cx="332898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BE56A943-4630-39BA-3019-08510F42A9EF}"/>
              </a:ext>
            </a:extLst>
          </p:cNvPr>
          <p:cNvSpPr/>
          <p:nvPr/>
        </p:nvSpPr>
        <p:spPr>
          <a:xfrm>
            <a:off x="6962775" y="2667000"/>
            <a:ext cx="332898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l">
              <a:lnSpc>
                <a:spcPts val="1800"/>
              </a:lnSpc>
              <a:buSzPct val="100000"/>
            </a:pPr>
            <a:endParaRPr lang="en-US" sz="1200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0C161ADF-9070-E182-E6FE-39B3D1F70EC3}"/>
              </a:ext>
            </a:extLst>
          </p:cNvPr>
          <p:cNvSpPr/>
          <p:nvPr/>
        </p:nvSpPr>
        <p:spPr>
          <a:xfrm>
            <a:off x="533400" y="3276600"/>
            <a:ext cx="5524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Visualizations</a:t>
            </a:r>
            <a:endParaRPr lang="en-US" sz="1500" dirty="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E9BFDAD2-EC09-ACC4-0F2E-5BD794589D6B}"/>
              </a:ext>
            </a:extLst>
          </p:cNvPr>
          <p:cNvSpPr/>
          <p:nvPr/>
        </p:nvSpPr>
        <p:spPr>
          <a:xfrm>
            <a:off x="6050276" y="1952625"/>
            <a:ext cx="5524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Findings</a:t>
            </a:r>
            <a:endParaRPr lang="en-US" sz="1500" dirty="0"/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5377FD3A-5AD4-1746-B840-BD3B89AB5C3E}"/>
              </a:ext>
            </a:extLst>
          </p:cNvPr>
          <p:cNvSpPr/>
          <p:nvPr/>
        </p:nvSpPr>
        <p:spPr>
          <a:xfrm>
            <a:off x="6362700" y="3810000"/>
            <a:ext cx="62636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2732F9AC-C825-BBCC-3AA2-E913B37A447C}"/>
              </a:ext>
            </a:extLst>
          </p:cNvPr>
          <p:cNvSpPr/>
          <p:nvPr/>
        </p:nvSpPr>
        <p:spPr>
          <a:xfrm>
            <a:off x="6362700" y="4114800"/>
            <a:ext cx="62636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30F8D30A-B5BC-C793-F5F1-071C3030295C}"/>
              </a:ext>
            </a:extLst>
          </p:cNvPr>
          <p:cNvSpPr/>
          <p:nvPr/>
        </p:nvSpPr>
        <p:spPr>
          <a:xfrm>
            <a:off x="6096000" y="2445522"/>
            <a:ext cx="520010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Montserrat" panose="00000500000000000000" pitchFamily="2" charset="0"/>
              </a:rPr>
              <a:t>Insights:</a:t>
            </a:r>
            <a:endParaRPr lang="en-US" sz="1200" dirty="0"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Montserrat" panose="00000500000000000000" pitchFamily="2" charset="0"/>
              </a:rPr>
              <a:t>Selling Price:</a:t>
            </a:r>
            <a:r>
              <a:rPr lang="en-US" sz="1200" dirty="0">
                <a:latin typeface="Montserrat" panose="00000500000000000000" pitchFamily="2" charset="0"/>
              </a:rPr>
              <a:t> </a:t>
            </a:r>
            <a:r>
              <a:rPr lang="en-US" sz="1200" b="1" dirty="0">
                <a:latin typeface="Montserrat" panose="00000500000000000000" pitchFamily="2" charset="0"/>
              </a:rPr>
              <a:t>Right-skewed</a:t>
            </a:r>
            <a:r>
              <a:rPr lang="en-US" sz="1200" dirty="0">
                <a:latin typeface="Montserrat" panose="00000500000000000000" pitchFamily="2" charset="0"/>
              </a:rPr>
              <a:t>, meaning most cars are low-priced with a few expensive ones.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Montserrat" panose="00000500000000000000" pitchFamily="2" charset="0"/>
              </a:rPr>
              <a:t>Kilometers Driven:</a:t>
            </a:r>
            <a:r>
              <a:rPr lang="en-US" sz="1200" dirty="0">
                <a:latin typeface="Montserrat" panose="00000500000000000000" pitchFamily="2" charset="0"/>
              </a:rPr>
              <a:t> </a:t>
            </a:r>
            <a:r>
              <a:rPr lang="en-US" sz="1200" b="1" dirty="0">
                <a:latin typeface="Montserrat" panose="00000500000000000000" pitchFamily="2" charset="0"/>
              </a:rPr>
              <a:t>Right-skewed</a:t>
            </a:r>
            <a:r>
              <a:rPr lang="en-US" sz="1200" dirty="0">
                <a:latin typeface="Montserrat" panose="00000500000000000000" pitchFamily="2" charset="0"/>
              </a:rPr>
              <a:t>, suggesting most cars have low to moderate usage.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Montserrat" panose="00000500000000000000" pitchFamily="2" charset="0"/>
              </a:rPr>
              <a:t>Car Age:</a:t>
            </a:r>
            <a:r>
              <a:rPr lang="en-US" sz="1200" dirty="0">
                <a:latin typeface="Montserrat" panose="00000500000000000000" pitchFamily="2" charset="0"/>
              </a:rPr>
              <a:t> Approximates a </a:t>
            </a:r>
            <a:r>
              <a:rPr lang="en-US" sz="1200" b="1" dirty="0">
                <a:latin typeface="Montserrat" panose="00000500000000000000" pitchFamily="2" charset="0"/>
              </a:rPr>
              <a:t>normal-like distribution</a:t>
            </a:r>
            <a:r>
              <a:rPr lang="en-US" sz="1200" dirty="0">
                <a:latin typeface="Montserrat" panose="00000500000000000000" pitchFamily="2" charset="0"/>
              </a:rPr>
              <a:t>, centered around mid-aged cars (5–10 years).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Montserrat" panose="00000500000000000000" pitchFamily="2" charset="0"/>
              </a:rPr>
              <a:t>Conclusion:</a:t>
            </a:r>
            <a:br>
              <a:rPr lang="en-US" sz="1200" dirty="0">
                <a:latin typeface="Montserrat" panose="00000500000000000000" pitchFamily="2" charset="0"/>
              </a:rPr>
            </a:br>
            <a:r>
              <a:rPr lang="en-US" sz="1200" dirty="0">
                <a:latin typeface="Montserrat" panose="00000500000000000000" pitchFamily="2" charset="0"/>
              </a:rPr>
              <a:t>The data distributions indicate </a:t>
            </a:r>
            <a:r>
              <a:rPr lang="en-US" sz="1200" b="1" dirty="0">
                <a:latin typeface="Montserrat" panose="00000500000000000000" pitchFamily="2" charset="0"/>
              </a:rPr>
              <a:t>non-normality</a:t>
            </a:r>
            <a:r>
              <a:rPr lang="en-US" sz="1200" dirty="0">
                <a:latin typeface="Montserrat" panose="00000500000000000000" pitchFamily="2" charset="0"/>
              </a:rPr>
              <a:t> in price and usage, which should be addressed through transformations or scaling before modeling.</a:t>
            </a:r>
          </a:p>
          <a:p>
            <a:endParaRPr lang="en-US" sz="1200" dirty="0">
              <a:latin typeface="Montserrat" panose="00000500000000000000" pitchFamily="2" charset="0"/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25" name="Text 13">
            <a:extLst>
              <a:ext uri="{FF2B5EF4-FFF2-40B4-BE49-F238E27FC236}">
                <a16:creationId xmlns:a16="http://schemas.microsoft.com/office/drawing/2014/main" id="{4494863E-4D8B-FB27-54CF-13D8412D8111}"/>
              </a:ext>
            </a:extLst>
          </p:cNvPr>
          <p:cNvSpPr/>
          <p:nvPr/>
        </p:nvSpPr>
        <p:spPr>
          <a:xfrm>
            <a:off x="11128772" y="6461671"/>
            <a:ext cx="932974" cy="2058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6666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Page 5 of 14</a:t>
            </a:r>
            <a:endParaRPr lang="en-US" sz="108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535CF4A-28AE-89CC-BEDC-3551C0C0D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41" y="2019300"/>
            <a:ext cx="5618119" cy="47148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533E54-D8CF-054F-F8CB-5BE87D3A72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140" y="2019301"/>
            <a:ext cx="5618119" cy="464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5F311-4BD6-7461-F7E4-32A9EEC3BE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680" y="2085974"/>
            <a:ext cx="5463266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10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7343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19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485900"/>
            <a:ext cx="5486400" cy="18859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7145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25" y="1800225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5405" y="29718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7832" y="2971800"/>
            <a:ext cx="1333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45482" y="29718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1485900"/>
            <a:ext cx="5486400" cy="16954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1714500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0825" y="1800225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2686050"/>
            <a:ext cx="123438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1300" y="2743200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7580" y="2686050"/>
            <a:ext cx="1256705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01880" y="274320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20485" y="2686050"/>
            <a:ext cx="1360438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34785" y="2743200"/>
            <a:ext cx="1143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3409950"/>
            <a:ext cx="5486400" cy="16954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0" y="3638550"/>
            <a:ext cx="476250" cy="4762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72250" y="3724275"/>
            <a:ext cx="28575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77000" y="4610100"/>
            <a:ext cx="1642021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91300" y="4667250"/>
            <a:ext cx="1143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95221" y="4610100"/>
            <a:ext cx="1797546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09521" y="4667250"/>
            <a:ext cx="1143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7200" y="6705600"/>
            <a:ext cx="11277600" cy="571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9600" y="6858000"/>
            <a:ext cx="142875" cy="2667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457200" y="457200"/>
            <a:ext cx="11277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Data Insights</a:t>
            </a:r>
            <a:endParaRPr lang="en-US" sz="3600" dirty="0"/>
          </a:p>
        </p:txBody>
      </p:sp>
      <p:sp>
        <p:nvSpPr>
          <p:cNvPr id="30" name="Text 1"/>
          <p:cNvSpPr/>
          <p:nvPr/>
        </p:nvSpPr>
        <p:spPr>
          <a:xfrm>
            <a:off x="1314450" y="1819275"/>
            <a:ext cx="215955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Positive Correlation</a:t>
            </a:r>
            <a:endParaRPr lang="en-US" sz="1500" dirty="0"/>
          </a:p>
        </p:txBody>
      </p:sp>
      <p:sp>
        <p:nvSpPr>
          <p:cNvPr id="31" name="Text 2"/>
          <p:cNvSpPr/>
          <p:nvPr/>
        </p:nvSpPr>
        <p:spPr>
          <a:xfrm>
            <a:off x="685800" y="234315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Newer cars generally command higher selling prices, showing a positive correlation between car year and selling price.</a:t>
            </a:r>
            <a:endParaRPr lang="en-US" sz="1200" dirty="0"/>
          </a:p>
        </p:txBody>
      </p:sp>
      <p:sp>
        <p:nvSpPr>
          <p:cNvPr id="32" name="Text 3"/>
          <p:cNvSpPr/>
          <p:nvPr/>
        </p:nvSpPr>
        <p:spPr>
          <a:xfrm>
            <a:off x="2514005" y="2952750"/>
            <a:ext cx="32343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Year</a:t>
            </a:r>
            <a:endParaRPr lang="en-US" sz="1050" dirty="0"/>
          </a:p>
        </p:txBody>
      </p:sp>
      <p:sp>
        <p:nvSpPr>
          <p:cNvPr id="33" name="Text 4"/>
          <p:cNvSpPr/>
          <p:nvPr/>
        </p:nvSpPr>
        <p:spPr>
          <a:xfrm>
            <a:off x="3374082" y="2952750"/>
            <a:ext cx="88957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Selling Price</a:t>
            </a:r>
            <a:endParaRPr lang="en-US" sz="1050" dirty="0"/>
          </a:p>
        </p:txBody>
      </p:sp>
      <p:sp>
        <p:nvSpPr>
          <p:cNvPr id="34" name="Text 5"/>
          <p:cNvSpPr/>
          <p:nvPr/>
        </p:nvSpPr>
        <p:spPr>
          <a:xfrm>
            <a:off x="7105650" y="1819275"/>
            <a:ext cx="2117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Fuel Type Influence</a:t>
            </a:r>
            <a:endParaRPr lang="en-US" sz="1500" dirty="0"/>
          </a:p>
        </p:txBody>
      </p:sp>
      <p:sp>
        <p:nvSpPr>
          <p:cNvPr id="35" name="Text 6"/>
          <p:cNvSpPr/>
          <p:nvPr/>
        </p:nvSpPr>
        <p:spPr>
          <a:xfrm>
            <a:off x="6477000" y="2343150"/>
            <a:ext cx="6035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type of fuel significantly impacts a car's value.</a:t>
            </a:r>
            <a:endParaRPr lang="en-US" sz="1200" dirty="0"/>
          </a:p>
        </p:txBody>
      </p:sp>
      <p:sp>
        <p:nvSpPr>
          <p:cNvPr id="36" name="Text 7"/>
          <p:cNvSpPr/>
          <p:nvPr/>
        </p:nvSpPr>
        <p:spPr>
          <a:xfrm>
            <a:off x="6781800" y="2686050"/>
            <a:ext cx="148125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D4ED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Petrol models</a:t>
            </a:r>
            <a:endParaRPr lang="en-US" sz="1050" dirty="0"/>
          </a:p>
        </p:txBody>
      </p:sp>
      <p:sp>
        <p:nvSpPr>
          <p:cNvPr id="37" name="Text 8"/>
          <p:cNvSpPr/>
          <p:nvPr/>
        </p:nvSpPr>
        <p:spPr>
          <a:xfrm>
            <a:off x="8092380" y="2686050"/>
            <a:ext cx="150804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5803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Diesel models</a:t>
            </a:r>
            <a:endParaRPr lang="en-US" sz="1050" dirty="0"/>
          </a:p>
        </p:txBody>
      </p:sp>
      <p:sp>
        <p:nvSpPr>
          <p:cNvPr id="38" name="Text 9"/>
          <p:cNvSpPr/>
          <p:nvPr/>
        </p:nvSpPr>
        <p:spPr>
          <a:xfrm>
            <a:off x="9425285" y="2686050"/>
            <a:ext cx="16325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A1620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Other fuel types</a:t>
            </a:r>
            <a:endParaRPr lang="en-US" sz="1050" dirty="0"/>
          </a:p>
        </p:txBody>
      </p:sp>
      <p:sp>
        <p:nvSpPr>
          <p:cNvPr id="39" name="Text 10"/>
          <p:cNvSpPr/>
          <p:nvPr/>
        </p:nvSpPr>
        <p:spPr>
          <a:xfrm>
            <a:off x="7105650" y="3743325"/>
            <a:ext cx="22742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Transmission Impact</a:t>
            </a:r>
            <a:endParaRPr lang="en-US" sz="1500" dirty="0"/>
          </a:p>
        </p:txBody>
      </p:sp>
      <p:sp>
        <p:nvSpPr>
          <p:cNvPr id="40" name="Text 11"/>
          <p:cNvSpPr/>
          <p:nvPr/>
        </p:nvSpPr>
        <p:spPr>
          <a:xfrm>
            <a:off x="6477000" y="4267200"/>
            <a:ext cx="6035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Transmission type (manual vs. automatic) significantly affects car values.</a:t>
            </a:r>
            <a:endParaRPr lang="en-US" sz="1200" dirty="0"/>
          </a:p>
        </p:txBody>
      </p:sp>
      <p:sp>
        <p:nvSpPr>
          <p:cNvPr id="41" name="Text 12"/>
          <p:cNvSpPr/>
          <p:nvPr/>
        </p:nvSpPr>
        <p:spPr>
          <a:xfrm>
            <a:off x="6781800" y="4610100"/>
            <a:ext cx="19704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338C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transmission</a:t>
            </a:r>
            <a:endParaRPr lang="en-US" sz="1050" dirty="0"/>
          </a:p>
        </p:txBody>
      </p:sp>
      <p:sp>
        <p:nvSpPr>
          <p:cNvPr id="42" name="Text 13"/>
          <p:cNvSpPr/>
          <p:nvPr/>
        </p:nvSpPr>
        <p:spPr>
          <a:xfrm>
            <a:off x="8500021" y="4610100"/>
            <a:ext cx="215705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7E22C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Automatic transmission</a:t>
            </a:r>
            <a:endParaRPr lang="en-US" sz="1050" dirty="0"/>
          </a:p>
        </p:txBody>
      </p:sp>
      <p:sp>
        <p:nvSpPr>
          <p:cNvPr id="43" name="Text 14"/>
          <p:cNvSpPr/>
          <p:nvPr/>
        </p:nvSpPr>
        <p:spPr>
          <a:xfrm>
            <a:off x="866775" y="6877050"/>
            <a:ext cx="800975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Finding:</a:t>
            </a: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High-end models identified as outliers; categorical data encoded for ML compatibility.</a:t>
            </a:r>
            <a:endParaRPr lang="en-US" sz="1200" dirty="0"/>
          </a:p>
        </p:txBody>
      </p:sp>
      <p:sp>
        <p:nvSpPr>
          <p:cNvPr id="44" name="Text 15"/>
          <p:cNvSpPr/>
          <p:nvPr/>
        </p:nvSpPr>
        <p:spPr>
          <a:xfrm>
            <a:off x="11128772" y="7337971"/>
            <a:ext cx="932974" cy="2058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6666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Page 6 of 14</a:t>
            </a:r>
            <a:endParaRPr lang="en-US" sz="108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B6F5CF6-4BEC-61D4-6F04-D907461DBD3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67868" y="3590924"/>
            <a:ext cx="5460057" cy="29622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5247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19200"/>
            <a:ext cx="1524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887" y="1562100"/>
            <a:ext cx="973931" cy="381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218" y="1676400"/>
            <a:ext cx="13335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8968" y="1562100"/>
            <a:ext cx="940296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664" y="1676400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7414" y="1562100"/>
            <a:ext cx="1236464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6278" y="1676400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2028" y="1562100"/>
            <a:ext cx="1499295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3723" y="167640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9473" y="1562100"/>
            <a:ext cx="1315492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909" y="2260963"/>
            <a:ext cx="5638800" cy="2247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1391" y="2447925"/>
            <a:ext cx="571500" cy="571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841" y="2571750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1478" y="2286000"/>
            <a:ext cx="5524500" cy="2247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63358" y="2438400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06233" y="2571750"/>
            <a:ext cx="28575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4724400"/>
            <a:ext cx="5524500" cy="1790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71575" y="4914900"/>
            <a:ext cx="571500" cy="571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43025" y="5048250"/>
            <a:ext cx="22860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10300" y="4724400"/>
            <a:ext cx="5524500" cy="1790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24675" y="4914900"/>
            <a:ext cx="571500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6972300"/>
            <a:ext cx="11277600" cy="9525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457200" y="457200"/>
            <a:ext cx="1353312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Preprocessing Steps</a:t>
            </a:r>
            <a:endParaRPr lang="en-US" sz="3600" dirty="0"/>
          </a:p>
        </p:txBody>
      </p:sp>
      <p:sp>
        <p:nvSpPr>
          <p:cNvPr id="26" name="Text 1"/>
          <p:cNvSpPr/>
          <p:nvPr/>
        </p:nvSpPr>
        <p:spPr>
          <a:xfrm>
            <a:off x="2389287" y="1562100"/>
            <a:ext cx="1168718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Raw Data</a:t>
            </a:r>
            <a:endParaRPr lang="en-US" sz="1200" dirty="0"/>
          </a:p>
        </p:txBody>
      </p:sp>
      <p:sp>
        <p:nvSpPr>
          <p:cNvPr id="27" name="Text 2"/>
          <p:cNvSpPr/>
          <p:nvPr/>
        </p:nvSpPr>
        <p:spPr>
          <a:xfrm>
            <a:off x="3801368" y="1562100"/>
            <a:ext cx="112835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Encoding</a:t>
            </a:r>
            <a:endParaRPr lang="en-US" sz="1200" dirty="0"/>
          </a:p>
        </p:txBody>
      </p:sp>
      <p:sp>
        <p:nvSpPr>
          <p:cNvPr id="28" name="Text 3"/>
          <p:cNvSpPr/>
          <p:nvPr/>
        </p:nvSpPr>
        <p:spPr>
          <a:xfrm>
            <a:off x="5179814" y="1562100"/>
            <a:ext cx="148375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Normalization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6854428" y="1562100"/>
            <a:ext cx="179915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Selection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8791873" y="1562100"/>
            <a:ext cx="157859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Train-Test Split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754410" y="2438400"/>
            <a:ext cx="4089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800" dirty="0"/>
          </a:p>
        </p:txBody>
      </p:sp>
      <p:sp>
        <p:nvSpPr>
          <p:cNvPr id="32" name="Text 7"/>
          <p:cNvSpPr/>
          <p:nvPr/>
        </p:nvSpPr>
        <p:spPr>
          <a:xfrm>
            <a:off x="1893391" y="2590800"/>
            <a:ext cx="29089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Categorical Data Encoding</a:t>
            </a:r>
            <a:endParaRPr lang="en-US" sz="1500" dirty="0"/>
          </a:p>
        </p:txBody>
      </p:sp>
      <p:sp>
        <p:nvSpPr>
          <p:cNvPr id="33" name="Text 8"/>
          <p:cNvSpPr/>
          <p:nvPr/>
        </p:nvSpPr>
        <p:spPr>
          <a:xfrm>
            <a:off x="1093291" y="3086100"/>
            <a:ext cx="469790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Applied LabelEncoder to convert categorical columns into numerical format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1093291" y="3581400"/>
            <a:ext cx="56374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Encoded 'Fuel', 'Seller Type', 'Transmission', and 'Owner' columns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1093291" y="3848100"/>
            <a:ext cx="56374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Ensures machine learning models can process non-numerical data</a:t>
            </a:r>
            <a:endParaRPr lang="en-US" sz="1200" dirty="0"/>
          </a:p>
        </p:txBody>
      </p:sp>
      <p:sp>
        <p:nvSpPr>
          <p:cNvPr id="36" name="Text 11"/>
          <p:cNvSpPr/>
          <p:nvPr/>
        </p:nvSpPr>
        <p:spPr>
          <a:xfrm>
            <a:off x="6496943" y="2438400"/>
            <a:ext cx="38361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800" dirty="0"/>
          </a:p>
        </p:txBody>
      </p:sp>
      <p:sp>
        <p:nvSpPr>
          <p:cNvPr id="37" name="Text 12"/>
          <p:cNvSpPr/>
          <p:nvPr/>
        </p:nvSpPr>
        <p:spPr>
          <a:xfrm>
            <a:off x="7625358" y="2590800"/>
            <a:ext cx="268051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Numerical Normalization</a:t>
            </a:r>
            <a:endParaRPr lang="en-US" sz="1500" dirty="0"/>
          </a:p>
        </p:txBody>
      </p:sp>
      <p:sp>
        <p:nvSpPr>
          <p:cNvPr id="38" name="Text 13"/>
          <p:cNvSpPr/>
          <p:nvPr/>
        </p:nvSpPr>
        <p:spPr>
          <a:xfrm>
            <a:off x="6825258" y="3086100"/>
            <a:ext cx="4719042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Normalized numerical values to ensure balanced influence across features</a:t>
            </a:r>
            <a:endParaRPr lang="en-US" sz="1200" dirty="0"/>
          </a:p>
        </p:txBody>
      </p:sp>
      <p:sp>
        <p:nvSpPr>
          <p:cNvPr id="39" name="Text 14"/>
          <p:cNvSpPr/>
          <p:nvPr/>
        </p:nvSpPr>
        <p:spPr>
          <a:xfrm>
            <a:off x="6825258" y="3581400"/>
            <a:ext cx="4719042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Prevented features with larger scales from disproportionately affecting the model</a:t>
            </a:r>
            <a:endParaRPr lang="en-US" sz="1200" dirty="0"/>
          </a:p>
        </p:txBody>
      </p:sp>
      <p:sp>
        <p:nvSpPr>
          <p:cNvPr id="40" name="Text 15"/>
          <p:cNvSpPr/>
          <p:nvPr/>
        </p:nvSpPr>
        <p:spPr>
          <a:xfrm>
            <a:off x="6825258" y="4076700"/>
            <a:ext cx="566285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Applied where necessary to maintain model accuracy</a:t>
            </a:r>
            <a:endParaRPr lang="en-US" sz="1200" dirty="0"/>
          </a:p>
        </p:txBody>
      </p:sp>
      <p:sp>
        <p:nvSpPr>
          <p:cNvPr id="41" name="Text 16"/>
          <p:cNvSpPr/>
          <p:nvPr/>
        </p:nvSpPr>
        <p:spPr>
          <a:xfrm>
            <a:off x="774502" y="4914900"/>
            <a:ext cx="457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800" dirty="0"/>
          </a:p>
        </p:txBody>
      </p:sp>
      <p:sp>
        <p:nvSpPr>
          <p:cNvPr id="42" name="Text 17"/>
          <p:cNvSpPr/>
          <p:nvPr/>
        </p:nvSpPr>
        <p:spPr>
          <a:xfrm>
            <a:off x="1933575" y="5067300"/>
            <a:ext cx="190559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Selection</a:t>
            </a:r>
            <a:endParaRPr lang="en-US" sz="1500" dirty="0"/>
          </a:p>
        </p:txBody>
      </p:sp>
      <p:sp>
        <p:nvSpPr>
          <p:cNvPr id="43" name="Text 18"/>
          <p:cNvSpPr/>
          <p:nvPr/>
        </p:nvSpPr>
        <p:spPr>
          <a:xfrm>
            <a:off x="1133475" y="5562600"/>
            <a:ext cx="49150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Removed irrelevant or redundant features to reduce noise</a:t>
            </a:r>
            <a:endParaRPr lang="en-US" sz="1200" dirty="0"/>
          </a:p>
        </p:txBody>
      </p:sp>
      <p:sp>
        <p:nvSpPr>
          <p:cNvPr id="44" name="Text 19"/>
          <p:cNvSpPr/>
          <p:nvPr/>
        </p:nvSpPr>
        <p:spPr>
          <a:xfrm>
            <a:off x="1133475" y="5829300"/>
            <a:ext cx="49150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most impactful car features for price prediction</a:t>
            </a:r>
            <a:endParaRPr lang="en-US" sz="1200" dirty="0"/>
          </a:p>
        </p:txBody>
      </p:sp>
      <p:sp>
        <p:nvSpPr>
          <p:cNvPr id="45" name="Text 20"/>
          <p:cNvSpPr/>
          <p:nvPr/>
        </p:nvSpPr>
        <p:spPr>
          <a:xfrm>
            <a:off x="1133475" y="6096000"/>
            <a:ext cx="49150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model efficiency and reduced overfitting risk</a:t>
            </a:r>
            <a:endParaRPr lang="en-US" sz="1200" dirty="0"/>
          </a:p>
        </p:txBody>
      </p:sp>
      <p:sp>
        <p:nvSpPr>
          <p:cNvPr id="46" name="Text 21"/>
          <p:cNvSpPr/>
          <p:nvPr/>
        </p:nvSpPr>
        <p:spPr>
          <a:xfrm>
            <a:off x="6527602" y="4914900"/>
            <a:ext cx="457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800" dirty="0"/>
          </a:p>
        </p:txBody>
      </p:sp>
      <p:sp>
        <p:nvSpPr>
          <p:cNvPr id="47" name="Text 22"/>
          <p:cNvSpPr/>
          <p:nvPr/>
        </p:nvSpPr>
        <p:spPr>
          <a:xfrm>
            <a:off x="7686675" y="5067300"/>
            <a:ext cx="163431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Train-Test Split</a:t>
            </a:r>
            <a:endParaRPr lang="en-US" sz="1500" dirty="0"/>
          </a:p>
        </p:txBody>
      </p:sp>
      <p:sp>
        <p:nvSpPr>
          <p:cNvPr id="48" name="Text 23"/>
          <p:cNvSpPr/>
          <p:nvPr/>
        </p:nvSpPr>
        <p:spPr>
          <a:xfrm>
            <a:off x="6886575" y="5562600"/>
            <a:ext cx="4396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Split dataset into 70% training and 30% testing sets</a:t>
            </a:r>
            <a:endParaRPr lang="en-US" sz="1200" dirty="0"/>
          </a:p>
        </p:txBody>
      </p:sp>
      <p:sp>
        <p:nvSpPr>
          <p:cNvPr id="49" name="Text 24"/>
          <p:cNvSpPr/>
          <p:nvPr/>
        </p:nvSpPr>
        <p:spPr>
          <a:xfrm>
            <a:off x="6886575" y="5829300"/>
            <a:ext cx="4396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70% used for model training and validation</a:t>
            </a:r>
            <a:endParaRPr lang="en-US" sz="1200" dirty="0"/>
          </a:p>
        </p:txBody>
      </p:sp>
      <p:sp>
        <p:nvSpPr>
          <p:cNvPr id="50" name="Text 25"/>
          <p:cNvSpPr/>
          <p:nvPr/>
        </p:nvSpPr>
        <p:spPr>
          <a:xfrm>
            <a:off x="6886575" y="6096000"/>
            <a:ext cx="4396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30% reserved for unbiased performance evaluation</a:t>
            </a:r>
            <a:endParaRPr lang="en-US" sz="1200" dirty="0"/>
          </a:p>
        </p:txBody>
      </p:sp>
      <p:sp>
        <p:nvSpPr>
          <p:cNvPr id="51" name="Text 26"/>
          <p:cNvSpPr/>
          <p:nvPr/>
        </p:nvSpPr>
        <p:spPr>
          <a:xfrm>
            <a:off x="457200" y="6743700"/>
            <a:ext cx="142339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Preparation</a:t>
            </a:r>
            <a:endParaRPr lang="en-US" sz="1050" dirty="0"/>
          </a:p>
        </p:txBody>
      </p:sp>
      <p:sp>
        <p:nvSpPr>
          <p:cNvPr id="52" name="Text 27"/>
          <p:cNvSpPr/>
          <p:nvPr/>
        </p:nvSpPr>
        <p:spPr>
          <a:xfrm>
            <a:off x="11393686" y="6743700"/>
            <a:ext cx="4093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100%</a:t>
            </a:r>
            <a:endParaRPr lang="en-US" sz="1050" dirty="0"/>
          </a:p>
        </p:txBody>
      </p:sp>
      <p:sp>
        <p:nvSpPr>
          <p:cNvPr id="53" name="Text 28"/>
          <p:cNvSpPr/>
          <p:nvPr/>
        </p:nvSpPr>
        <p:spPr>
          <a:xfrm>
            <a:off x="11128772" y="7128421"/>
            <a:ext cx="932974" cy="2058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66666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Page 7 of 14</a:t>
            </a:r>
            <a:endParaRPr lang="en-US" sz="108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1591</Words>
  <Application>Microsoft Office PowerPoint</Application>
  <PresentationFormat>Widescreen</PresentationFormat>
  <Paragraphs>266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Montserrat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Kolluri Jeevan</cp:lastModifiedBy>
  <cp:revision>4</cp:revision>
  <dcterms:created xsi:type="dcterms:W3CDTF">2025-11-13T03:38:40Z</dcterms:created>
  <dcterms:modified xsi:type="dcterms:W3CDTF">2025-11-13T05:07:01Z</dcterms:modified>
</cp:coreProperties>
</file>